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63"/>
  </p:notesMasterIdLst>
  <p:handoutMasterIdLst>
    <p:handoutMasterId r:id="rId64"/>
  </p:handoutMasterIdLst>
  <p:sldIdLst>
    <p:sldId id="581" r:id="rId2"/>
    <p:sldId id="584" r:id="rId3"/>
    <p:sldId id="585" r:id="rId4"/>
    <p:sldId id="586" r:id="rId5"/>
    <p:sldId id="587" r:id="rId6"/>
    <p:sldId id="588" r:id="rId7"/>
    <p:sldId id="589" r:id="rId8"/>
    <p:sldId id="590" r:id="rId9"/>
    <p:sldId id="591" r:id="rId10"/>
    <p:sldId id="592" r:id="rId11"/>
    <p:sldId id="593" r:id="rId12"/>
    <p:sldId id="594" r:id="rId13"/>
    <p:sldId id="595" r:id="rId14"/>
    <p:sldId id="596" r:id="rId15"/>
    <p:sldId id="597" r:id="rId16"/>
    <p:sldId id="598" r:id="rId17"/>
    <p:sldId id="599" r:id="rId18"/>
    <p:sldId id="600" r:id="rId19"/>
    <p:sldId id="601" r:id="rId20"/>
    <p:sldId id="602" r:id="rId21"/>
    <p:sldId id="603" r:id="rId22"/>
    <p:sldId id="604" r:id="rId23"/>
    <p:sldId id="605" r:id="rId24"/>
    <p:sldId id="606" r:id="rId25"/>
    <p:sldId id="607" r:id="rId26"/>
    <p:sldId id="608" r:id="rId27"/>
    <p:sldId id="609" r:id="rId28"/>
    <p:sldId id="610" r:id="rId29"/>
    <p:sldId id="611" r:id="rId30"/>
    <p:sldId id="612" r:id="rId31"/>
    <p:sldId id="613" r:id="rId32"/>
    <p:sldId id="614" r:id="rId33"/>
    <p:sldId id="615" r:id="rId34"/>
    <p:sldId id="616" r:id="rId35"/>
    <p:sldId id="617" r:id="rId36"/>
    <p:sldId id="618" r:id="rId37"/>
    <p:sldId id="619" r:id="rId38"/>
    <p:sldId id="620" r:id="rId39"/>
    <p:sldId id="621" r:id="rId40"/>
    <p:sldId id="622" r:id="rId41"/>
    <p:sldId id="623" r:id="rId42"/>
    <p:sldId id="624" r:id="rId43"/>
    <p:sldId id="625" r:id="rId44"/>
    <p:sldId id="626" r:id="rId45"/>
    <p:sldId id="627" r:id="rId46"/>
    <p:sldId id="628" r:id="rId47"/>
    <p:sldId id="629" r:id="rId48"/>
    <p:sldId id="630" r:id="rId49"/>
    <p:sldId id="631" r:id="rId50"/>
    <p:sldId id="632" r:id="rId51"/>
    <p:sldId id="633" r:id="rId52"/>
    <p:sldId id="634" r:id="rId53"/>
    <p:sldId id="635" r:id="rId54"/>
    <p:sldId id="636" r:id="rId55"/>
    <p:sldId id="637" r:id="rId56"/>
    <p:sldId id="638" r:id="rId57"/>
    <p:sldId id="639" r:id="rId58"/>
    <p:sldId id="640" r:id="rId59"/>
    <p:sldId id="641" r:id="rId60"/>
    <p:sldId id="642" r:id="rId61"/>
    <p:sldId id="643" r:id="rId62"/>
  </p:sldIdLst>
  <p:sldSz cx="9144000" cy="6858000" type="screen4x3"/>
  <p:notesSz cx="6737350" cy="9869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3" d="100"/>
          <a:sy n="123" d="100"/>
        </p:scale>
        <p:origin x="1254" y="-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374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635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5D226-372A-4333-AFF2-604D1A45824E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4188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6350" y="9374188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D9761-C91E-40C2-A1CB-48A9D9D714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3925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635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5DCE7-9CAC-48B9-896A-956953945670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687888"/>
            <a:ext cx="5391150" cy="44418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4188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6350" y="9374188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1EEA8-09F8-468A-AEA4-F4E69518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02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5E9B243D-1890-4527-84A5-6098333562F5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1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4940300" cy="4441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568781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4C9DE5F6-EB75-4EDE-A8E6-EF2E0F2069A4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10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28543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/>
              <a:t>인터넷 상에서 전송 계층의 서비스를 이용하기 위해서는 클라이언트 소켓 주소와 서버 소켓 주소 등 두개의 소켓 주소가 필요합니다</a:t>
            </a:r>
            <a:r>
              <a:rPr lang="en-US" altLang="ko-KR"/>
              <a:t>. </a:t>
            </a:r>
            <a:r>
              <a:rPr lang="ko-KR" altLang="en-US"/>
              <a:t>이러한 네 종류의 정보는 네트워크 계층 패킷 헤더와 전송 계층 패킷 헤더의 일부분을 구성하며</a:t>
            </a:r>
            <a:r>
              <a:rPr lang="en-US" altLang="ko-KR"/>
              <a:t>, </a:t>
            </a:r>
            <a:r>
              <a:rPr lang="ko-KR" altLang="en-US"/>
              <a:t>첫번째 헤더는 </a:t>
            </a:r>
            <a:r>
              <a:rPr lang="en-US" altLang="ko-KR"/>
              <a:t>IP </a:t>
            </a:r>
            <a:r>
              <a:rPr lang="ko-KR" altLang="en-US"/>
              <a:t>주소를 포함하고 두번째 헤더는 포트번호를 포함합니다</a:t>
            </a:r>
            <a:r>
              <a:rPr lang="en-US" altLang="ko-KR"/>
              <a:t>.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793433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/>
              <a:t>한 프로세스에서 다른 프로세스로 메시지를 전송하기 위해서는 전송 계층 프로토콜은 메시지를 캡슐화 및 역캡슐화를 하게 됩니다</a:t>
            </a:r>
            <a:r>
              <a:rPr lang="en-US" altLang="ko-KR"/>
              <a:t>.</a:t>
            </a:r>
          </a:p>
          <a:p>
            <a:pPr eaLnBrk="1" hangingPunct="1"/>
            <a:r>
              <a:rPr lang="ko-KR" altLang="en-US"/>
              <a:t>캡슐화는 전송측에서 수행하며</a:t>
            </a:r>
            <a:r>
              <a:rPr lang="en-US" altLang="ko-KR"/>
              <a:t>, </a:t>
            </a:r>
            <a:r>
              <a:rPr lang="ko-KR" altLang="en-US"/>
              <a:t>역캡슐화는 수신측에서 수행합니다</a:t>
            </a:r>
            <a:r>
              <a:rPr lang="en-US" altLang="ko-KR"/>
              <a:t>.</a:t>
            </a:r>
          </a:p>
          <a:p>
            <a:pPr eaLnBrk="1" hangingPunct="1"/>
            <a:r>
              <a:rPr lang="ko-KR" altLang="en-US"/>
              <a:t>캡슐화는 메시지와 한쌍의 소켓 주소</a:t>
            </a:r>
            <a:r>
              <a:rPr lang="en-US" altLang="ko-KR"/>
              <a:t>, </a:t>
            </a:r>
            <a:r>
              <a:rPr lang="ko-KR" altLang="en-US"/>
              <a:t>기타 필요한 정보를 전송 계층으로 보내는데</a:t>
            </a:r>
            <a:r>
              <a:rPr lang="en-US" altLang="ko-KR"/>
              <a:t>, </a:t>
            </a:r>
            <a:r>
              <a:rPr lang="ko-KR" altLang="en-US"/>
              <a:t>전송 계층은 헤더를 붙인다</a:t>
            </a:r>
            <a:r>
              <a:rPr lang="en-US" altLang="ko-KR"/>
              <a:t>. </a:t>
            </a:r>
            <a:r>
              <a:rPr lang="ko-KR" altLang="en-US"/>
              <a:t>인터넷에서는 전송 계층 프로토콜에 따라 사용자 데이터그램</a:t>
            </a:r>
            <a:r>
              <a:rPr lang="en-US" altLang="ko-KR"/>
              <a:t>, </a:t>
            </a:r>
            <a:r>
              <a:rPr lang="ko-KR" altLang="en-US"/>
              <a:t>세그먼트 또는 패킷이라 부르며</a:t>
            </a:r>
            <a:r>
              <a:rPr lang="en-US" altLang="ko-KR"/>
              <a:t>, </a:t>
            </a:r>
            <a:r>
              <a:rPr lang="ko-KR" altLang="en-US"/>
              <a:t>일반적으로 전송 계층 페이로드를 패킷이라 합니다</a:t>
            </a:r>
            <a:r>
              <a:rPr lang="en-US" altLang="ko-KR"/>
              <a:t>.</a:t>
            </a:r>
          </a:p>
          <a:p>
            <a:pPr eaLnBrk="1" hangingPunct="1"/>
            <a:r>
              <a:rPr lang="ko-KR" altLang="en-US"/>
              <a:t>역캡슐화는 메시지가 도착하면 헤더를 없애고 최종 목적 프로세스로 전달합니다</a:t>
            </a:r>
            <a:r>
              <a:rPr lang="en-US" altLang="ko-KR"/>
              <a:t>. </a:t>
            </a:r>
          </a:p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617927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/>
              <a:t>그림은 하나의 클라이언트와 두 개의 서버 간 통신을 보여주는데</a:t>
            </a:r>
            <a:r>
              <a:rPr lang="en-US" altLang="ko-KR"/>
              <a:t>, </a:t>
            </a:r>
            <a:r>
              <a:rPr lang="ko-KR" altLang="en-US"/>
              <a:t>클라이언트에는 </a:t>
            </a:r>
            <a:r>
              <a:rPr lang="en-US" altLang="ko-KR"/>
              <a:t>P1, P2, P3</a:t>
            </a:r>
            <a:r>
              <a:rPr lang="ko-KR" altLang="en-US"/>
              <a:t>인 프로세스가 실행중입니다</a:t>
            </a:r>
            <a:r>
              <a:rPr lang="en-US" altLang="ko-KR"/>
              <a:t>. P1</a:t>
            </a:r>
            <a:r>
              <a:rPr lang="ko-KR" altLang="en-US"/>
              <a:t>과 </a:t>
            </a:r>
            <a:r>
              <a:rPr lang="en-US" altLang="ko-KR"/>
              <a:t>P3</a:t>
            </a:r>
            <a:r>
              <a:rPr lang="ko-KR" altLang="en-US"/>
              <a:t>이 동작하는 서버는 수신된 메시지는 역다중장치에 의해 각 프로세스로 전송한다</a:t>
            </a:r>
            <a:r>
              <a:rPr lang="en-US" altLang="ko-KR"/>
              <a:t>. P2 </a:t>
            </a:r>
            <a:r>
              <a:rPr lang="ko-KR" altLang="en-US"/>
              <a:t>프로세스가 동작하는 서버에서도 역다중장치가 동작하는데 이는 메시지가 하나여도 역다중장치가 동작한다는데 주목할 필요가 있습니다</a:t>
            </a:r>
            <a:r>
              <a:rPr lang="en-US" altLang="ko-KR"/>
              <a:t>.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067025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/>
              <a:t>정보를 생성하고</a:t>
            </a:r>
            <a:r>
              <a:rPr lang="en-US" altLang="ko-KR"/>
              <a:t>, </a:t>
            </a:r>
            <a:r>
              <a:rPr lang="ko-KR" altLang="en-US"/>
              <a:t>이를 다른 개체가 소비하게 될 때 서로간의 균형이 맞아야 합니다</a:t>
            </a:r>
            <a:r>
              <a:rPr lang="en-US" altLang="ko-KR"/>
              <a:t>. </a:t>
            </a:r>
            <a:r>
              <a:rPr lang="ko-KR" altLang="en-US"/>
              <a:t>정보의 생성 후 다른 개체에게 전송이 일어날때 소비자가 정보를 수신하여 소비하는 속도가 늦다면 문제가 발생하게 된다</a:t>
            </a:r>
            <a:r>
              <a:rPr lang="en-US" altLang="ko-KR"/>
              <a:t>. </a:t>
            </a:r>
            <a:r>
              <a:rPr lang="ko-KR" altLang="en-US"/>
              <a:t>이때 필요한 것이 흐름 제어입니다</a:t>
            </a:r>
            <a:r>
              <a:rPr lang="en-US" altLang="ko-KR"/>
              <a:t>.</a:t>
            </a:r>
          </a:p>
          <a:p>
            <a:pPr eaLnBrk="1" hangingPunct="1"/>
            <a:r>
              <a:rPr lang="ko-KR" altLang="en-US"/>
              <a:t>생산자가 밀기 방식으로 정보를 전달하면 소비자는 정보의 과도한 수신에 의해 정보의 손실을 방지하기 위하여 흐름 제어가 필요하게 됩니다</a:t>
            </a:r>
            <a:r>
              <a:rPr lang="en-US" altLang="ko-KR"/>
              <a:t>. </a:t>
            </a: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소비자는 전송을 중지하도록 생산자에게 경고를 하고</a:t>
            </a:r>
            <a:r>
              <a:rPr lang="en-US" altLang="ko-KR"/>
              <a:t>, </a:t>
            </a:r>
            <a:r>
              <a:rPr lang="ko-KR" altLang="en-US"/>
              <a:t>수신할 준비가 되면 다시 요청을 합니다</a:t>
            </a:r>
            <a:r>
              <a:rPr lang="en-US" altLang="ko-KR"/>
              <a:t>. </a:t>
            </a:r>
            <a:r>
              <a:rPr lang="ko-KR" altLang="en-US"/>
              <a:t>그러나 끌기의 경우 이러한 흐름 제어는 필요하지 않습니다</a:t>
            </a:r>
            <a:r>
              <a:rPr lang="en-US" altLang="ko-KR"/>
              <a:t>.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998196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/>
              <a:t>그림에서와 같이 패킷이 푸쉬되는 부분이 총 </a:t>
            </a:r>
            <a:r>
              <a:rPr lang="en-US" altLang="ko-KR"/>
              <a:t>2 </a:t>
            </a:r>
            <a:r>
              <a:rPr lang="ko-KR" altLang="en-US"/>
              <a:t>부분에 있습니다</a:t>
            </a:r>
            <a:r>
              <a:rPr lang="en-US" altLang="ko-KR"/>
              <a:t>. </a:t>
            </a:r>
            <a:r>
              <a:rPr lang="ko-KR" altLang="en-US"/>
              <a:t>생산자가 전송 계층으로 보내는 메시지와 전송 계층이 수신 전송 계층으로 보내는 메시지 </a:t>
            </a:r>
            <a:r>
              <a:rPr lang="en-US" altLang="ko-KR"/>
              <a:t>2</a:t>
            </a:r>
            <a:r>
              <a:rPr lang="ko-KR" altLang="en-US"/>
              <a:t>경우이며</a:t>
            </a:r>
            <a:r>
              <a:rPr lang="en-US" altLang="ko-KR"/>
              <a:t>, </a:t>
            </a:r>
            <a:r>
              <a:rPr lang="ko-KR" altLang="en-US"/>
              <a:t>이때 흐름 제어가 필요합니다</a:t>
            </a:r>
            <a:r>
              <a:rPr lang="en-US" altLang="ko-KR"/>
              <a:t>. </a:t>
            </a:r>
            <a:r>
              <a:rPr lang="ko-KR" altLang="en-US"/>
              <a:t>즉</a:t>
            </a:r>
            <a:r>
              <a:rPr lang="en-US" altLang="ko-KR"/>
              <a:t>, 2 </a:t>
            </a:r>
            <a:r>
              <a:rPr lang="ko-KR" altLang="en-US"/>
              <a:t>부분의 전송 계층에서 흐름제어가 필요하다는 것을 알 수 있습니다</a:t>
            </a:r>
            <a:r>
              <a:rPr lang="en-US" altLang="ko-KR"/>
              <a:t>.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030034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025236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5017B6D4-5D3F-4B26-B13E-67DC8901D02D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17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951228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278694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288320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956874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/>
              <a:t>수신측에서 오류 없이 잘 수신된 패킷들에 대해서 확인응답</a:t>
            </a:r>
            <a:r>
              <a:rPr lang="en-US" altLang="ko-KR"/>
              <a:t>(ACK)</a:t>
            </a:r>
            <a:r>
              <a:rPr lang="ko-KR" altLang="en-US"/>
              <a:t>을 전송할 수 있다</a:t>
            </a:r>
            <a:r>
              <a:rPr lang="en-US" altLang="ko-KR"/>
              <a:t>. </a:t>
            </a:r>
            <a:r>
              <a:rPr lang="ko-KR" altLang="en-US"/>
              <a:t>수신측은 훼손된 패킷을 단순히 버린다</a:t>
            </a:r>
            <a:r>
              <a:rPr lang="en-US" altLang="ko-KR"/>
              <a:t>. </a:t>
            </a:r>
            <a:r>
              <a:rPr lang="ko-KR" altLang="en-US"/>
              <a:t>송신측에서 타이머를 사용하는 경우 패킷의 손실을 감지할 수 있다</a:t>
            </a:r>
            <a:r>
              <a:rPr lang="en-US" altLang="ko-KR"/>
              <a:t>. </a:t>
            </a: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타이머가 만료되기 까지 </a:t>
            </a:r>
            <a:r>
              <a:rPr lang="en-US" altLang="ko-KR"/>
              <a:t>ACK</a:t>
            </a:r>
            <a:r>
              <a:rPr lang="ko-KR" altLang="en-US"/>
              <a:t>가 도착하지 않으면 동일한 패킷을 재전송한다</a:t>
            </a:r>
            <a:r>
              <a:rPr lang="en-US" altLang="ko-KR"/>
              <a:t>. </a:t>
            </a:r>
            <a:r>
              <a:rPr lang="ko-KR" altLang="en-US"/>
              <a:t>수신측에서는 중복된 패킷의 경우 폐기한다</a:t>
            </a:r>
            <a:r>
              <a:rPr lang="en-US" altLang="ko-KR"/>
              <a:t>.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332923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/>
              <a:t>앞서</a:t>
            </a:r>
            <a:r>
              <a:rPr lang="en-US" altLang="ko-KR"/>
              <a:t> </a:t>
            </a:r>
            <a:r>
              <a:rPr lang="ko-KR" altLang="en-US"/>
              <a:t>흐름 제어를 위해 송신측에 하나</a:t>
            </a:r>
            <a:r>
              <a:rPr lang="en-US" altLang="ko-KR"/>
              <a:t>, </a:t>
            </a:r>
            <a:r>
              <a:rPr lang="ko-KR" altLang="en-US"/>
              <a:t>수신측에 또 다른 하나를 두어 버퍼를 사용하였고</a:t>
            </a:r>
            <a:r>
              <a:rPr lang="en-US" altLang="ko-KR"/>
              <a:t>, </a:t>
            </a:r>
            <a:r>
              <a:rPr lang="ko-KR" altLang="en-US"/>
              <a:t>오류제어에 대해서도 알아보았습니다</a:t>
            </a:r>
            <a:r>
              <a:rPr lang="en-US" altLang="ko-KR"/>
              <a:t>. </a:t>
            </a:r>
            <a:r>
              <a:rPr lang="ko-KR" altLang="en-US"/>
              <a:t>그리하여 이번에는 오류 제어가 양쪽에서 순서 번호와 확인응답 번호를 어떻게 사용하는지를 확인하겠습니다</a:t>
            </a:r>
            <a:r>
              <a:rPr lang="en-US" altLang="ko-KR"/>
              <a:t>. </a:t>
            </a:r>
            <a:r>
              <a:rPr lang="ko-KR" altLang="en-US"/>
              <a:t>이를 위해 양쪽 버퍼에 번호를 매기게 되면 흐름과 오류 제어가 결합되게 됩니다</a:t>
            </a:r>
            <a:r>
              <a:rPr lang="en-US" altLang="ko-KR"/>
              <a:t>.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478199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/>
              <a:t>그림은 송신측의 슬라이딩 윈도우를 보여줍니다</a:t>
            </a:r>
            <a:r>
              <a:rPr lang="en-US" altLang="ko-KR"/>
              <a:t>. </a:t>
            </a:r>
            <a:r>
              <a:rPr lang="ko-KR" altLang="en-US"/>
              <a:t>순서 번호는 </a:t>
            </a:r>
            <a:r>
              <a:rPr lang="en-US" altLang="ko-KR"/>
              <a:t>modulo 16(m=4)</a:t>
            </a:r>
            <a:r>
              <a:rPr lang="ko-KR" altLang="en-US"/>
              <a:t>이며</a:t>
            </a:r>
            <a:r>
              <a:rPr lang="en-US" altLang="ko-KR"/>
              <a:t>, </a:t>
            </a:r>
            <a:r>
              <a:rPr lang="ko-KR" altLang="en-US"/>
              <a:t>윈도우의 크기는 </a:t>
            </a:r>
            <a:r>
              <a:rPr lang="en-US" altLang="ko-KR"/>
              <a:t>7</a:t>
            </a:r>
            <a:r>
              <a:rPr lang="ko-KR" altLang="en-US"/>
              <a:t>이기 때문에 </a:t>
            </a:r>
            <a:r>
              <a:rPr lang="en-US" altLang="ko-KR"/>
              <a:t>‘a’</a:t>
            </a:r>
            <a:r>
              <a:rPr lang="ko-KR" altLang="en-US"/>
              <a:t>에서 </a:t>
            </a:r>
            <a:r>
              <a:rPr lang="en-US" altLang="ko-KR"/>
              <a:t>0~6</a:t>
            </a:r>
            <a:r>
              <a:rPr lang="ko-KR" altLang="en-US"/>
              <a:t>까지가 윈도우의 범위가 되겠습니다</a:t>
            </a:r>
            <a:r>
              <a:rPr lang="en-US" altLang="ko-KR"/>
              <a:t>. </a:t>
            </a:r>
            <a:r>
              <a:rPr lang="ko-KR" altLang="en-US"/>
              <a:t>송신 데이터가 </a:t>
            </a:r>
            <a:r>
              <a:rPr lang="en-US" altLang="ko-KR"/>
              <a:t>6</a:t>
            </a:r>
            <a:r>
              <a:rPr lang="ko-KR" altLang="en-US"/>
              <a:t>까지 채워진 뒤 </a:t>
            </a:r>
            <a:r>
              <a:rPr lang="en-US" altLang="ko-KR"/>
              <a:t>0</a:t>
            </a:r>
            <a:r>
              <a:rPr lang="ko-KR" altLang="en-US"/>
              <a:t>에 대한 확인응답을 수신합니다</a:t>
            </a:r>
            <a:r>
              <a:rPr lang="en-US" altLang="ko-KR"/>
              <a:t>. </a:t>
            </a:r>
            <a:r>
              <a:rPr lang="ko-KR" altLang="en-US"/>
              <a:t>그리하여 윈도우가 미끄러지듯 돌아가 </a:t>
            </a:r>
            <a:r>
              <a:rPr lang="en-US" altLang="ko-KR"/>
              <a:t>1~7</a:t>
            </a:r>
            <a:r>
              <a:rPr lang="ko-KR" altLang="en-US"/>
              <a:t>의 범위를 잡게 됩니다</a:t>
            </a:r>
            <a:r>
              <a:rPr lang="en-US" altLang="ko-KR"/>
              <a:t>.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292305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720463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249116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ko-KR" altLang="en-US" dirty="0">
                <a:latin typeface="+mn-ea"/>
              </a:rPr>
              <a:t>네트워크 계층 프로토콜과 마찬가지로 전송 계층 프로토콜 역시 </a:t>
            </a:r>
            <a:r>
              <a:rPr lang="ko-KR" altLang="en-US" dirty="0" err="1">
                <a:latin typeface="+mn-ea"/>
              </a:rPr>
              <a:t>비연결형</a:t>
            </a:r>
            <a:r>
              <a:rPr lang="en-US" altLang="ko-KR" dirty="0">
                <a:latin typeface="+mn-ea"/>
              </a:rPr>
              <a:t>(connectionless)</a:t>
            </a:r>
            <a:r>
              <a:rPr lang="ko-KR" altLang="en-US" dirty="0">
                <a:latin typeface="+mn-ea"/>
              </a:rPr>
              <a:t>과 연결지향</a:t>
            </a:r>
            <a:r>
              <a:rPr lang="en-US" altLang="ko-KR" dirty="0">
                <a:latin typeface="+mn-ea"/>
              </a:rPr>
              <a:t>(connection-oriented)</a:t>
            </a:r>
            <a:r>
              <a:rPr lang="ko-KR" altLang="en-US" dirty="0">
                <a:latin typeface="+mn-ea"/>
              </a:rPr>
              <a:t>의 두 가지 형태의 서비스 제공합니다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그렇지만 전송 계층에서의 이러한 서비스는 네트워크 계층의 것과는 다릅니다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네트워크의 </a:t>
            </a:r>
            <a:r>
              <a:rPr lang="ko-KR" altLang="en-US" dirty="0" err="1">
                <a:latin typeface="+mn-ea"/>
              </a:rPr>
              <a:t>비연결형</a:t>
            </a:r>
            <a:r>
              <a:rPr lang="ko-KR" altLang="en-US" dirty="0">
                <a:latin typeface="+mn-ea"/>
              </a:rPr>
              <a:t> 서비스는 동일한 메시지에 속하는 서로 다른 </a:t>
            </a:r>
            <a:r>
              <a:rPr lang="ko-KR" altLang="en-US" dirty="0" err="1">
                <a:latin typeface="+mn-ea"/>
              </a:rPr>
              <a:t>데이터그램이</a:t>
            </a:r>
            <a:r>
              <a:rPr lang="ko-KR" altLang="en-US" dirty="0">
                <a:latin typeface="+mn-ea"/>
              </a:rPr>
              <a:t> 서로 다른 경로를 거칠 수 있다는 것을 의미하지만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전송 계층에서는 </a:t>
            </a:r>
            <a:r>
              <a:rPr lang="ko-KR" altLang="en-US" dirty="0" err="1">
                <a:latin typeface="+mn-ea"/>
              </a:rPr>
              <a:t>패킷의</a:t>
            </a:r>
            <a:r>
              <a:rPr lang="ko-KR" altLang="en-US" dirty="0">
                <a:latin typeface="+mn-ea"/>
              </a:rPr>
              <a:t> 물리 경로에 대해서는 관여하지 않습니다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이는 처음에 설명 드렸듯이 전송 계층간에는 논리적 연결이 있다고 가정하기 때문입니다</a:t>
            </a:r>
            <a:r>
              <a:rPr lang="en-US" altLang="ko-KR" dirty="0">
                <a:latin typeface="+mn-ea"/>
              </a:rPr>
              <a:t>. </a:t>
            </a:r>
          </a:p>
          <a:p>
            <a:pPr>
              <a:defRPr/>
            </a:pPr>
            <a:r>
              <a:rPr lang="ko-KR" altLang="en-US" dirty="0">
                <a:latin typeface="+mn-ea"/>
              </a:rPr>
              <a:t>그림을 통해 </a:t>
            </a:r>
            <a:r>
              <a:rPr lang="ko-KR" altLang="en-US" dirty="0" err="1">
                <a:latin typeface="+mn-ea"/>
              </a:rPr>
              <a:t>비연결형</a:t>
            </a:r>
            <a:r>
              <a:rPr lang="ko-KR" altLang="en-US" dirty="0">
                <a:latin typeface="+mn-ea"/>
              </a:rPr>
              <a:t> 서비스를 살펴보면 시간 축을 사용해 </a:t>
            </a:r>
            <a:r>
              <a:rPr lang="ko-KR" altLang="en-US" dirty="0" err="1">
                <a:latin typeface="+mn-ea"/>
              </a:rPr>
              <a:t>패킷들의</a:t>
            </a:r>
            <a:r>
              <a:rPr lang="ko-KR" altLang="en-US" dirty="0">
                <a:latin typeface="+mn-ea"/>
              </a:rPr>
              <a:t> 이동을 보여줍니다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 err="1">
                <a:latin typeface="+mn-ea"/>
              </a:rPr>
              <a:t>세개의</a:t>
            </a:r>
            <a:r>
              <a:rPr lang="ko-KR" altLang="en-US" dirty="0">
                <a:latin typeface="+mn-ea"/>
              </a:rPr>
              <a:t> 메시지</a:t>
            </a:r>
            <a:r>
              <a:rPr lang="en-US" altLang="ko-KR" dirty="0">
                <a:latin typeface="+mn-ea"/>
              </a:rPr>
              <a:t>(0,1,2)</a:t>
            </a:r>
            <a:r>
              <a:rPr lang="ko-KR" altLang="en-US" dirty="0">
                <a:latin typeface="+mn-ea"/>
              </a:rPr>
              <a:t>가 순서대로 전송되는데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두번째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패킷이</a:t>
            </a:r>
            <a:r>
              <a:rPr lang="ko-KR" altLang="en-US" dirty="0">
                <a:latin typeface="+mn-ea"/>
              </a:rPr>
              <a:t> 지연되어 서버에 도착된 </a:t>
            </a:r>
            <a:r>
              <a:rPr lang="ko-KR" altLang="en-US" dirty="0" err="1">
                <a:latin typeface="+mn-ea"/>
              </a:rPr>
              <a:t>패킷은</a:t>
            </a:r>
            <a:r>
              <a:rPr lang="ko-KR" altLang="en-US" dirty="0">
                <a:latin typeface="+mn-ea"/>
              </a:rPr>
              <a:t> 순차적이지 못하고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서버는 이상한 메시지 조각을 받게 된다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이것은 양쪽의 전송 계층이 서로 협력하지 </a:t>
            </a:r>
            <a:r>
              <a:rPr lang="ko-KR" altLang="en-US" dirty="0" err="1">
                <a:latin typeface="+mn-ea"/>
              </a:rPr>
              <a:t>않기때문이다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130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ko-KR" altLang="en-US" dirty="0">
                <a:latin typeface="+mn-ea"/>
              </a:rPr>
              <a:t>연결 지향 서비스에서 클라이언트와 서버는 먼저 그들 간에 논리적인 연결을 설정합니다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 교환은 연결이 설정된 이후에 가능하고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 교환이 끝나면 연결은 종료됩니다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defRPr/>
            </a:pPr>
            <a:r>
              <a:rPr lang="ko-KR" altLang="en-US" dirty="0">
                <a:latin typeface="+mn-ea"/>
              </a:rPr>
              <a:t>네트워크 계층과의 차이점은 네트워크 계층은 양쪽 종단과 그 사이에 있는 모든 </a:t>
            </a:r>
            <a:r>
              <a:rPr lang="ko-KR" altLang="en-US" dirty="0" err="1">
                <a:latin typeface="+mn-ea"/>
              </a:rPr>
              <a:t>라우터를</a:t>
            </a:r>
            <a:r>
              <a:rPr lang="ko-KR" altLang="en-US" dirty="0">
                <a:latin typeface="+mn-ea"/>
              </a:rPr>
              <a:t> 포함하지만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전송 계층은 양쪽 종단에 대해서만 해당합니다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3848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8845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635473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934360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ko-KR"/>
              <a:t>2</a:t>
            </a:r>
            <a:r>
              <a:rPr lang="ko-KR" altLang="en-US"/>
              <a:t>장에서 응용 계층을 위해 사용한 그림 </a:t>
            </a:r>
            <a:r>
              <a:rPr lang="en-US" altLang="ko-KR"/>
              <a:t>2.1</a:t>
            </a:r>
            <a:r>
              <a:rPr lang="ko-KR" altLang="en-US"/>
              <a:t>과 같은 시나리오를 보인다</a:t>
            </a:r>
            <a:r>
              <a:rPr lang="en-US" altLang="ko-KR"/>
              <a:t>. Sky Research </a:t>
            </a:r>
            <a:r>
              <a:rPr lang="ko-KR" altLang="en-US"/>
              <a:t>사에 있는 앨리스의 호스트와 </a:t>
            </a:r>
            <a:r>
              <a:rPr lang="en-US" altLang="ko-KR"/>
              <a:t>Scientific Books </a:t>
            </a:r>
            <a:r>
              <a:rPr lang="ko-KR" altLang="en-US"/>
              <a:t>사에 있는 밥의 호스트 사이에는 전송 계층에서의 논리적인 연결이 만들어져 있다</a:t>
            </a:r>
            <a:r>
              <a:rPr lang="en-US" altLang="ko-KR"/>
              <a:t>. </a:t>
            </a:r>
            <a:r>
              <a:rPr lang="ko-KR" altLang="en-US"/>
              <a:t>두 회사들은 전송 계층에서 그들 사이의 실제 연결을 통해 통신한다</a:t>
            </a:r>
            <a:r>
              <a:rPr lang="en-US" altLang="ko-KR"/>
              <a:t>. 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758093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699984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E6D60A0E-4E59-490A-9B35-16347A9A5878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31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985774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955050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171450">
              <a:buFont typeface="Calibri" pitchFamily="34" charset="0"/>
              <a:buAutoNum type="arabicPeriod"/>
            </a:pPr>
            <a:r>
              <a:rPr lang="ko-KR" altLang="en-US" sz="1600"/>
              <a:t>패킷이 오류 없이 안전하게 수신측에 도착하면</a:t>
            </a:r>
            <a:r>
              <a:rPr lang="en-US" altLang="ko-KR" sz="1600"/>
              <a:t>, </a:t>
            </a:r>
            <a:r>
              <a:rPr lang="ko-KR" altLang="en-US" sz="1600"/>
              <a:t>수신측은 확인응답을 전송한다</a:t>
            </a:r>
            <a:r>
              <a:rPr lang="en-US" altLang="ko-KR" sz="1600"/>
              <a:t>. </a:t>
            </a:r>
            <a:r>
              <a:rPr lang="ko-KR" altLang="en-US" sz="1600"/>
              <a:t>확인응답이 송신측에 도착하면</a:t>
            </a:r>
            <a:r>
              <a:rPr lang="en-US" altLang="ko-KR" sz="1600"/>
              <a:t>, </a:t>
            </a:r>
            <a:r>
              <a:rPr lang="ko-KR" altLang="en-US" sz="1600"/>
              <a:t>송신측은 </a:t>
            </a:r>
            <a:r>
              <a:rPr lang="en-US" altLang="ko-KR" sz="1600"/>
              <a:t>x+1</a:t>
            </a:r>
            <a:r>
              <a:rPr lang="ko-KR" altLang="en-US" sz="1600"/>
              <a:t>의 순서 번호를 갖는 다음 패킷을 전송한다</a:t>
            </a:r>
            <a:r>
              <a:rPr lang="en-US" altLang="ko-KR" sz="1600"/>
              <a:t>.</a:t>
            </a:r>
          </a:p>
          <a:p>
            <a:pPr marL="800100" lvl="1" indent="-171450">
              <a:buFont typeface="Calibri" pitchFamily="34" charset="0"/>
              <a:buAutoNum type="arabicPeriod"/>
            </a:pPr>
            <a:r>
              <a:rPr lang="ko-KR" altLang="en-US" sz="1600"/>
              <a:t>패킷이 훼손되어 수신측에 도착하지 않으면</a:t>
            </a:r>
            <a:r>
              <a:rPr lang="en-US" altLang="ko-KR" sz="1600"/>
              <a:t>, </a:t>
            </a:r>
            <a:r>
              <a:rPr lang="ko-KR" altLang="en-US" sz="1600"/>
              <a:t>송신측은 타임</a:t>
            </a:r>
            <a:r>
              <a:rPr lang="en-US" altLang="ko-KR" sz="1600"/>
              <a:t>-</a:t>
            </a:r>
            <a:r>
              <a:rPr lang="ko-KR" altLang="en-US" sz="1600"/>
              <a:t>아웃 후에</a:t>
            </a:r>
            <a:r>
              <a:rPr lang="en-US" altLang="ko-KR" sz="1600"/>
              <a:t>(x </a:t>
            </a:r>
            <a:r>
              <a:rPr lang="ko-KR" altLang="en-US" sz="1600"/>
              <a:t>순서 번호</a:t>
            </a:r>
            <a:r>
              <a:rPr lang="en-US" altLang="ko-KR" sz="1600"/>
              <a:t>) </a:t>
            </a:r>
            <a:r>
              <a:rPr lang="ko-KR" altLang="en-US" sz="1600"/>
              <a:t>패킷을 재전송한다</a:t>
            </a:r>
            <a:r>
              <a:rPr lang="en-US" altLang="ko-KR" sz="1600"/>
              <a:t>. </a:t>
            </a:r>
            <a:r>
              <a:rPr lang="ko-KR" altLang="en-US" sz="1600"/>
              <a:t>이 패킷을 수신한 수신측은 확인응답 </a:t>
            </a:r>
            <a:r>
              <a:rPr lang="en-US" altLang="ko-KR" sz="1600"/>
              <a:t>x+1</a:t>
            </a:r>
            <a:r>
              <a:rPr lang="ko-KR" altLang="en-US" sz="1600"/>
              <a:t>을 회신한다</a:t>
            </a:r>
            <a:r>
              <a:rPr lang="en-US" altLang="ko-KR" sz="1600"/>
              <a:t>.</a:t>
            </a:r>
          </a:p>
          <a:p>
            <a:pPr marL="800100" lvl="1" indent="-171450">
              <a:buFont typeface="Calibri" pitchFamily="34" charset="0"/>
              <a:buAutoNum type="arabicPeriod"/>
            </a:pPr>
            <a:r>
              <a:rPr lang="ko-KR" altLang="en-US" sz="1600"/>
              <a:t>패킷이 오류 없이 안전하게 수신측에 도착하면 수신측은 확인응답을 전송한다</a:t>
            </a:r>
            <a:r>
              <a:rPr lang="en-US" altLang="ko-KR" sz="1600"/>
              <a:t>. </a:t>
            </a:r>
            <a:r>
              <a:rPr lang="ko-KR" altLang="en-US" sz="1600"/>
              <a:t>그런데 이 확인응답이 훼손되거나 손실되었다면 송신측은 타임</a:t>
            </a:r>
            <a:r>
              <a:rPr lang="en-US" altLang="ko-KR" sz="1600"/>
              <a:t>-</a:t>
            </a:r>
            <a:r>
              <a:rPr lang="ko-KR" altLang="en-US" sz="1600"/>
              <a:t>아웃 후에</a:t>
            </a:r>
            <a:r>
              <a:rPr lang="en-US" altLang="ko-KR" sz="1600"/>
              <a:t>(x</a:t>
            </a:r>
            <a:r>
              <a:rPr lang="ko-KR" altLang="en-US" sz="1600"/>
              <a:t>의 순서 번호를 갖는</a:t>
            </a:r>
            <a:r>
              <a:rPr lang="en-US" altLang="ko-KR" sz="1600"/>
              <a:t>) </a:t>
            </a:r>
            <a:r>
              <a:rPr lang="ko-KR" altLang="en-US" sz="1600"/>
              <a:t>패킷을 재전송한다</a:t>
            </a:r>
            <a:r>
              <a:rPr lang="en-US" altLang="ko-KR" sz="1600"/>
              <a:t>. </a:t>
            </a:r>
            <a:r>
              <a:rPr lang="ko-KR" altLang="en-US" sz="1600"/>
              <a:t>이렇게 재전송된 패킷은 중복 패킷이다</a:t>
            </a:r>
            <a:r>
              <a:rPr lang="en-US" altLang="ko-KR" sz="1600"/>
              <a:t>. X+1 </a:t>
            </a:r>
            <a:r>
              <a:rPr lang="ko-KR" altLang="en-US" sz="1600"/>
              <a:t>순서 번호를 갖는 패킷의 수신을 기대했는데 대신에 </a:t>
            </a:r>
            <a:r>
              <a:rPr lang="en-US" altLang="ko-KR" sz="1600"/>
              <a:t>x </a:t>
            </a:r>
            <a:r>
              <a:rPr lang="ko-KR" altLang="en-US" sz="1600"/>
              <a:t>순서 번호를 갖는 패킷을 수신한 수신측은 이 패킷이 중복 패킷이라는 사실을 알 수 있다</a:t>
            </a:r>
            <a:r>
              <a:rPr lang="en-US" altLang="ko-KR" sz="1600"/>
              <a:t>.</a:t>
            </a:r>
            <a:endParaRPr lang="en-US" altLang="ko-KR"/>
          </a:p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230051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7507019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/>
              <a:t>그림은</a:t>
            </a:r>
            <a:r>
              <a:rPr lang="en-US" altLang="ko-KR"/>
              <a:t> Stop-and-Wait </a:t>
            </a:r>
            <a:r>
              <a:rPr lang="ko-KR" altLang="en-US"/>
              <a:t>프로토콜의 </a:t>
            </a:r>
            <a:r>
              <a:rPr lang="en-US" altLang="ko-KR"/>
              <a:t>FSM 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프로토콜이 연결 지향 프로토콜이기 때문에 양 끝단은 데이터 패킷을 교환하기 전에 먼저 연결 성립된</a:t>
            </a:r>
            <a:r>
              <a:rPr lang="en-US" altLang="ko-KR"/>
              <a:t>(established) </a:t>
            </a:r>
            <a:r>
              <a:rPr lang="ko-KR" altLang="en-US"/>
              <a:t>상태에 있어야 합니다</a:t>
            </a:r>
            <a:r>
              <a:rPr lang="en-US" altLang="ko-KR"/>
              <a:t>. </a:t>
            </a:r>
          </a:p>
          <a:p>
            <a:pPr eaLnBrk="1" hangingPunct="1"/>
            <a:r>
              <a:rPr lang="ko-KR" altLang="en-US"/>
              <a:t>송신측</a:t>
            </a:r>
            <a:endParaRPr lang="en-US" altLang="ko-KR"/>
          </a:p>
          <a:p>
            <a:pPr eaLnBrk="1" hangingPunct="1"/>
            <a:r>
              <a:rPr lang="ko-KR" altLang="en-US"/>
              <a:t>송신측은 초기에 </a:t>
            </a:r>
            <a:r>
              <a:rPr lang="en-US" altLang="ko-KR"/>
              <a:t>ready </a:t>
            </a:r>
            <a:r>
              <a:rPr lang="ko-KR" altLang="en-US"/>
              <a:t>상태에 있으며</a:t>
            </a:r>
            <a:r>
              <a:rPr lang="en-US" altLang="ko-KR"/>
              <a:t>, </a:t>
            </a:r>
            <a:r>
              <a:rPr lang="ko-KR" altLang="en-US"/>
              <a:t>이후 </a:t>
            </a:r>
            <a:r>
              <a:rPr lang="en-US" altLang="ko-KR"/>
              <a:t>ready</a:t>
            </a:r>
            <a:r>
              <a:rPr lang="ko-KR" altLang="en-US"/>
              <a:t>와 </a:t>
            </a:r>
            <a:r>
              <a:rPr lang="en-US" altLang="ko-KR"/>
              <a:t>blocking </a:t>
            </a:r>
            <a:r>
              <a:rPr lang="ko-KR" altLang="en-US"/>
              <a:t>상태 사이에 서로 이동 할 수 있습니다</a:t>
            </a:r>
            <a:r>
              <a:rPr lang="en-US" altLang="ko-KR"/>
              <a:t>. </a:t>
            </a:r>
            <a:r>
              <a:rPr lang="ko-KR" altLang="en-US"/>
              <a:t>변수 </a:t>
            </a:r>
            <a:r>
              <a:rPr lang="en-US" altLang="ko-KR"/>
              <a:t>s</a:t>
            </a:r>
            <a:r>
              <a:rPr lang="ko-KR" altLang="en-US"/>
              <a:t>는 </a:t>
            </a:r>
            <a:r>
              <a:rPr lang="en-US" altLang="ko-KR"/>
              <a:t>0</a:t>
            </a:r>
            <a:r>
              <a:rPr lang="ko-KR" altLang="en-US"/>
              <a:t>으로 초기화됩니다</a:t>
            </a:r>
            <a:r>
              <a:rPr lang="en-US" altLang="ko-KR"/>
              <a:t>. </a:t>
            </a:r>
          </a:p>
          <a:p>
            <a:pPr eaLnBrk="1" hangingPunct="1"/>
            <a:r>
              <a:rPr lang="en-US" altLang="ko-KR"/>
              <a:t>Ready </a:t>
            </a:r>
            <a:r>
              <a:rPr lang="ko-KR" altLang="en-US"/>
              <a:t>상태는 단지 하나의 이벤트가 발생하기만을 기다립니다</a:t>
            </a:r>
            <a:r>
              <a:rPr lang="en-US" altLang="ko-KR"/>
              <a:t>. </a:t>
            </a: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응용계층으로부터 요청이 오면 순서 번호를 </a:t>
            </a:r>
            <a:r>
              <a:rPr lang="en-US" altLang="ko-KR"/>
              <a:t>s</a:t>
            </a:r>
            <a:r>
              <a:rPr lang="ko-KR" altLang="en-US"/>
              <a:t>로 설정한 패킷을 만들고 전송합니다</a:t>
            </a:r>
            <a:r>
              <a:rPr lang="en-US" altLang="ko-KR"/>
              <a:t>. </a:t>
            </a:r>
            <a:r>
              <a:rPr lang="ko-KR" altLang="en-US"/>
              <a:t>그 다음 타이머를 구동하면서 </a:t>
            </a:r>
            <a:r>
              <a:rPr lang="en-US" altLang="ko-KR"/>
              <a:t>blocking </a:t>
            </a:r>
            <a:r>
              <a:rPr lang="ko-KR" altLang="en-US"/>
              <a:t>상태로 이동합니다</a:t>
            </a:r>
            <a:r>
              <a:rPr lang="en-US" altLang="ko-KR"/>
              <a:t>.</a:t>
            </a:r>
          </a:p>
          <a:p>
            <a:pPr eaLnBrk="1" hangingPunct="1"/>
            <a:r>
              <a:rPr lang="en-US" altLang="ko-KR"/>
              <a:t>Blocking </a:t>
            </a:r>
            <a:r>
              <a:rPr lang="ko-KR" altLang="en-US"/>
              <a:t>상태에서는 </a:t>
            </a:r>
            <a:r>
              <a:rPr lang="en-US" altLang="ko-KR"/>
              <a:t>3</a:t>
            </a:r>
            <a:r>
              <a:rPr lang="ko-KR" altLang="en-US"/>
              <a:t>가지의 이벤트가 발생할 수 있습니다</a:t>
            </a:r>
            <a:r>
              <a:rPr lang="en-US" altLang="ko-KR"/>
              <a:t>.</a:t>
            </a:r>
          </a:p>
          <a:p>
            <a:pPr eaLnBrk="1" hangingPunct="1"/>
            <a:r>
              <a:rPr lang="ko-KR" altLang="en-US"/>
              <a:t>첫째</a:t>
            </a:r>
            <a:r>
              <a:rPr lang="en-US" altLang="ko-KR"/>
              <a:t>, </a:t>
            </a:r>
            <a:r>
              <a:rPr lang="ko-KR" altLang="en-US"/>
              <a:t>다음에 전송할 패킷에 관련된 확인응답 번호를 가지는 오류 없는 </a:t>
            </a:r>
            <a:r>
              <a:rPr lang="en-US" altLang="ko-KR"/>
              <a:t>ACK</a:t>
            </a:r>
            <a:r>
              <a:rPr lang="ko-KR" altLang="en-US"/>
              <a:t>가 도착하면 타이머는 중단되며</a:t>
            </a:r>
            <a:r>
              <a:rPr lang="en-US" altLang="ko-KR"/>
              <a:t>, ready </a:t>
            </a:r>
            <a:r>
              <a:rPr lang="ko-KR" altLang="en-US"/>
              <a:t>상태로 이동합니다</a:t>
            </a:r>
            <a:r>
              <a:rPr lang="en-US" altLang="ko-KR"/>
              <a:t>.</a:t>
            </a:r>
          </a:p>
          <a:p>
            <a:pPr eaLnBrk="1" hangingPunct="1"/>
            <a:r>
              <a:rPr lang="ko-KR" altLang="en-US"/>
              <a:t>둘째</a:t>
            </a:r>
            <a:r>
              <a:rPr lang="en-US" altLang="ko-KR"/>
              <a:t>, </a:t>
            </a:r>
            <a:r>
              <a:rPr lang="ko-KR" altLang="en-US"/>
              <a:t>수신된 </a:t>
            </a:r>
            <a:r>
              <a:rPr lang="en-US" altLang="ko-KR"/>
              <a:t>ACK</a:t>
            </a:r>
            <a:r>
              <a:rPr lang="ko-KR" altLang="en-US"/>
              <a:t>가 훼손됬거나 또는 오류는 없지만 확인응답 번호가 </a:t>
            </a:r>
            <a:r>
              <a:rPr lang="en-US" altLang="ko-KR"/>
              <a:t>(S+1)modulo2</a:t>
            </a:r>
            <a:r>
              <a:rPr lang="ko-KR" altLang="en-US"/>
              <a:t>가 아니면 </a:t>
            </a:r>
            <a:r>
              <a:rPr lang="en-US" altLang="ko-KR"/>
              <a:t>ACK</a:t>
            </a:r>
            <a:r>
              <a:rPr lang="ko-KR" altLang="en-US"/>
              <a:t>는 폐기됩니다</a:t>
            </a:r>
            <a:r>
              <a:rPr lang="en-US" altLang="ko-KR"/>
              <a:t>.</a:t>
            </a:r>
          </a:p>
          <a:p>
            <a:pPr eaLnBrk="1" hangingPunct="1"/>
            <a:r>
              <a:rPr lang="ko-KR" altLang="en-US"/>
              <a:t>셋째</a:t>
            </a:r>
            <a:r>
              <a:rPr lang="en-US" altLang="ko-KR"/>
              <a:t>, </a:t>
            </a:r>
            <a:r>
              <a:rPr lang="ko-KR" altLang="en-US"/>
              <a:t>타임</a:t>
            </a:r>
            <a:r>
              <a:rPr lang="en-US" altLang="ko-KR"/>
              <a:t>-</a:t>
            </a:r>
            <a:r>
              <a:rPr lang="ko-KR" altLang="en-US"/>
              <a:t>아웃이 발생하면</a:t>
            </a:r>
            <a:r>
              <a:rPr lang="en-US" altLang="ko-KR"/>
              <a:t>, </a:t>
            </a:r>
            <a:r>
              <a:rPr lang="ko-KR" altLang="en-US"/>
              <a:t>송신측은 패킷을 재전송하고 타이머를 재동작합니다</a:t>
            </a:r>
            <a:r>
              <a:rPr lang="en-US" altLang="ko-KR"/>
              <a:t>.</a:t>
            </a:r>
          </a:p>
          <a:p>
            <a:pPr eaLnBrk="1" hangingPunct="1"/>
            <a:endParaRPr lang="en-US" altLang="ko-KR"/>
          </a:p>
          <a:p>
            <a:pPr eaLnBrk="1" hangingPunct="1"/>
            <a:r>
              <a:rPr lang="ko-KR" altLang="en-US"/>
              <a:t>수신측</a:t>
            </a:r>
            <a:endParaRPr lang="en-US" altLang="ko-KR"/>
          </a:p>
          <a:p>
            <a:pPr eaLnBrk="1" hangingPunct="1"/>
            <a:r>
              <a:rPr lang="ko-KR" altLang="en-US"/>
              <a:t>수신측은 항상 </a:t>
            </a:r>
            <a:r>
              <a:rPr lang="en-US" altLang="ko-KR"/>
              <a:t>ready </a:t>
            </a:r>
            <a:r>
              <a:rPr lang="ko-KR" altLang="en-US"/>
              <a:t>상태에 있습니다</a:t>
            </a:r>
            <a:r>
              <a:rPr lang="en-US" altLang="ko-KR"/>
              <a:t>. </a:t>
            </a:r>
            <a:r>
              <a:rPr lang="ko-KR" altLang="en-US"/>
              <a:t>이때에도 </a:t>
            </a:r>
            <a:r>
              <a:rPr lang="en-US" altLang="ko-KR"/>
              <a:t>3</a:t>
            </a:r>
            <a:r>
              <a:rPr lang="ko-KR" altLang="en-US"/>
              <a:t>가지 이벤트가 발생할 수 있습니다</a:t>
            </a:r>
            <a:r>
              <a:rPr lang="en-US" altLang="ko-KR"/>
              <a:t>.</a:t>
            </a:r>
          </a:p>
          <a:p>
            <a:pPr eaLnBrk="1" hangingPunct="1"/>
            <a:r>
              <a:rPr lang="ko-KR" altLang="en-US"/>
              <a:t>첫째</a:t>
            </a:r>
            <a:r>
              <a:rPr lang="en-US" altLang="ko-KR"/>
              <a:t>, </a:t>
            </a:r>
            <a:r>
              <a:rPr lang="ko-KR" altLang="en-US"/>
              <a:t>순서 번호가 </a:t>
            </a:r>
            <a:r>
              <a:rPr lang="en-US" altLang="ko-KR"/>
              <a:t>R</a:t>
            </a:r>
            <a:r>
              <a:rPr lang="ko-KR" altLang="en-US"/>
              <a:t>로 설정된 오류 없는 패킷이 도착하면</a:t>
            </a:r>
            <a:r>
              <a:rPr lang="en-US" altLang="ko-KR"/>
              <a:t>, </a:t>
            </a:r>
            <a:r>
              <a:rPr lang="ko-KR" altLang="en-US"/>
              <a:t>패킷 내의 메시지는 응용 계층으로 전달된다</a:t>
            </a:r>
            <a:r>
              <a:rPr lang="en-US" altLang="ko-KR"/>
              <a:t>. </a:t>
            </a:r>
            <a:r>
              <a:rPr lang="ko-KR" altLang="en-US"/>
              <a:t>그런 다음 윈도우는 </a:t>
            </a:r>
            <a:r>
              <a:rPr lang="en-US" altLang="ko-KR"/>
              <a:t>R=(R+1)modulo2</a:t>
            </a:r>
            <a:r>
              <a:rPr lang="ko-KR" altLang="en-US"/>
              <a:t>로 이동합니다</a:t>
            </a:r>
            <a:r>
              <a:rPr lang="en-US" altLang="ko-KR"/>
              <a:t>. </a:t>
            </a:r>
            <a:r>
              <a:rPr lang="ko-KR" altLang="en-US"/>
              <a:t>마지막으로 확인응답 번호 </a:t>
            </a:r>
            <a:r>
              <a:rPr lang="en-US" altLang="ko-KR"/>
              <a:t>R</a:t>
            </a:r>
            <a:r>
              <a:rPr lang="ko-KR" altLang="en-US"/>
              <a:t>로 설정된 </a:t>
            </a:r>
            <a:r>
              <a:rPr lang="en-US" altLang="ko-KR"/>
              <a:t>ACK</a:t>
            </a:r>
            <a:r>
              <a:rPr lang="ko-KR" altLang="en-US"/>
              <a:t>가 전송됩니다</a:t>
            </a:r>
            <a:r>
              <a:rPr lang="en-US" altLang="ko-KR"/>
              <a:t>.</a:t>
            </a:r>
          </a:p>
          <a:p>
            <a:pPr eaLnBrk="1" hangingPunct="1"/>
            <a:r>
              <a:rPr lang="ko-KR" altLang="en-US"/>
              <a:t>둘째</a:t>
            </a:r>
            <a:r>
              <a:rPr lang="en-US" altLang="ko-KR"/>
              <a:t>, </a:t>
            </a:r>
            <a:r>
              <a:rPr lang="ko-KR" altLang="en-US"/>
              <a:t>순서 번호가 </a:t>
            </a:r>
            <a:r>
              <a:rPr lang="en-US" altLang="ko-KR"/>
              <a:t>R</a:t>
            </a:r>
            <a:r>
              <a:rPr lang="ko-KR" altLang="en-US"/>
              <a:t>이 아닌 오류 없는 패킷이 도착하면</a:t>
            </a:r>
            <a:r>
              <a:rPr lang="en-US" altLang="ko-KR"/>
              <a:t>, </a:t>
            </a:r>
            <a:r>
              <a:rPr lang="ko-KR" altLang="en-US"/>
              <a:t>패킷은 폐기되고 확인응답 번호 </a:t>
            </a:r>
            <a:r>
              <a:rPr lang="en-US" altLang="ko-KR"/>
              <a:t>R</a:t>
            </a:r>
            <a:r>
              <a:rPr lang="ko-KR" altLang="en-US"/>
              <a:t>로 설정된 </a:t>
            </a:r>
            <a:r>
              <a:rPr lang="en-US" altLang="ko-KR"/>
              <a:t>ACK</a:t>
            </a:r>
            <a:r>
              <a:rPr lang="ko-KR" altLang="en-US"/>
              <a:t>가 전송됩니다</a:t>
            </a:r>
            <a:r>
              <a:rPr lang="en-US" altLang="ko-KR"/>
              <a:t>.</a:t>
            </a:r>
          </a:p>
          <a:p>
            <a:pPr eaLnBrk="1" hangingPunct="1"/>
            <a:r>
              <a:rPr lang="ko-KR" altLang="en-US"/>
              <a:t>셋째</a:t>
            </a:r>
            <a:r>
              <a:rPr lang="en-US" altLang="ko-KR"/>
              <a:t>, </a:t>
            </a:r>
            <a:r>
              <a:rPr lang="ko-KR" altLang="en-US"/>
              <a:t>만약 훼손된 패킷이 도착하면 수신된 패킷은 폐기됩니다</a:t>
            </a:r>
            <a:r>
              <a:rPr lang="en-US" altLang="ko-KR"/>
              <a:t>.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0275455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544155FF-3352-45F8-AFC0-4417A34C3AAB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36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8937466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/>
              <a:t>파이프를 채널이라고 보면</a:t>
            </a:r>
            <a:r>
              <a:rPr lang="en-US" altLang="ko-KR"/>
              <a:t>, </a:t>
            </a:r>
            <a:r>
              <a:rPr lang="ko-KR" altLang="en-US"/>
              <a:t>파이프의 용량을 모두 이용하지 않는 것은 비효율적이라고 할 수 있습니다</a:t>
            </a:r>
            <a:r>
              <a:rPr lang="en-US" altLang="ko-KR"/>
              <a:t>. Stop-and-Wait </a:t>
            </a:r>
            <a:r>
              <a:rPr lang="ko-KR" altLang="en-US"/>
              <a:t>프로토콜은 대역폭이 크고</a:t>
            </a:r>
            <a:r>
              <a:rPr lang="en-US" altLang="ko-KR"/>
              <a:t>, </a:t>
            </a:r>
            <a:r>
              <a:rPr lang="ko-KR" altLang="en-US"/>
              <a:t>왕복 지연시간이 긴 경우 상당히 비효율적이며</a:t>
            </a:r>
            <a:r>
              <a:rPr lang="en-US" altLang="ko-KR"/>
              <a:t>, </a:t>
            </a:r>
            <a:r>
              <a:rPr lang="ko-KR" altLang="en-US"/>
              <a:t>이러한 파이프 용량을 대역폭</a:t>
            </a:r>
            <a:r>
              <a:rPr lang="en-US" altLang="ko-KR"/>
              <a:t>-</a:t>
            </a:r>
            <a:r>
              <a:rPr lang="ko-KR" altLang="en-US"/>
              <a:t>지연 곱이라고 합니다</a:t>
            </a:r>
            <a:r>
              <a:rPr lang="en-US" altLang="ko-KR"/>
              <a:t>. 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5290256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0E744DA1-1450-4844-92B7-1B3361DDCA24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38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8449658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506DC012-7996-4BAD-8CF1-49D6AACA82DF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39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938221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6934286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1873723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ko-KR"/>
              <a:t>Go-Back-N </a:t>
            </a:r>
            <a:r>
              <a:rPr lang="ko-KR" altLang="en-US"/>
              <a:t>프로토콜에서 확인응답 번호는 누적값이며</a:t>
            </a:r>
            <a:r>
              <a:rPr lang="en-US" altLang="ko-KR"/>
              <a:t>, </a:t>
            </a:r>
            <a:r>
              <a:rPr lang="ko-KR" altLang="en-US"/>
              <a:t>수신되기를 기대하는 다음 패킷의 순서 번호를 의미합니다</a:t>
            </a:r>
            <a:r>
              <a:rPr lang="en-US" altLang="ko-KR"/>
              <a:t>.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5165570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defRPr/>
            </a:pPr>
            <a:r>
              <a:rPr lang="ko-KR" altLang="en-US" sz="1600" dirty="0"/>
              <a:t>송신 윈도우를 구성하는 순서 번호는 </a:t>
            </a:r>
            <a:r>
              <a:rPr lang="en-US" altLang="ko-KR" sz="1600" dirty="0"/>
              <a:t>4</a:t>
            </a:r>
            <a:r>
              <a:rPr lang="ko-KR" altLang="en-US" sz="1600" dirty="0"/>
              <a:t>개의 영역으로 나누어짐</a:t>
            </a:r>
            <a:endParaRPr lang="en-US" altLang="ko-KR" sz="1600" dirty="0"/>
          </a:p>
          <a:p>
            <a:pPr marL="800100" lvl="1" indent="-257175">
              <a:buFont typeface="+mj-lt"/>
              <a:buAutoNum type="arabicPeriod"/>
              <a:defRPr/>
            </a:pPr>
            <a:r>
              <a:rPr lang="ko-KR" altLang="en-US" sz="1400" dirty="0"/>
              <a:t>이미 확인응답 된 </a:t>
            </a:r>
            <a:r>
              <a:rPr lang="ko-KR" altLang="en-US" sz="1400" dirty="0" err="1"/>
              <a:t>패킷에</a:t>
            </a:r>
            <a:r>
              <a:rPr lang="ko-KR" altLang="en-US" sz="1400" dirty="0"/>
              <a:t> 속하는 순서 번호</a:t>
            </a:r>
            <a:endParaRPr lang="en-US" altLang="ko-KR" sz="1400" dirty="0"/>
          </a:p>
          <a:p>
            <a:pPr marL="800100" lvl="1" indent="-257175">
              <a:buFont typeface="+mj-lt"/>
              <a:buAutoNum type="arabicPeriod"/>
              <a:defRPr/>
            </a:pPr>
            <a:r>
              <a:rPr lang="ko-KR" altLang="en-US" sz="1400" dirty="0"/>
              <a:t>이미 전송은 되었지만 아직까지 </a:t>
            </a:r>
            <a:r>
              <a:rPr lang="ko-KR" altLang="en-US" sz="1400" dirty="0" err="1"/>
              <a:t>확인응답되지</a:t>
            </a:r>
            <a:r>
              <a:rPr lang="ko-KR" altLang="en-US" sz="1400" dirty="0"/>
              <a:t> 않은 </a:t>
            </a:r>
            <a:r>
              <a:rPr lang="ko-KR" altLang="en-US" sz="1400" dirty="0" err="1"/>
              <a:t>패킷에</a:t>
            </a:r>
            <a:r>
              <a:rPr lang="ko-KR" altLang="en-US" sz="1400" dirty="0"/>
              <a:t> 속하는 순서 번호</a:t>
            </a:r>
            <a:endParaRPr lang="en-US" altLang="ko-KR" sz="1400" dirty="0"/>
          </a:p>
          <a:p>
            <a:pPr marL="800100" lvl="1" indent="-257175">
              <a:buFont typeface="+mj-lt"/>
              <a:buAutoNum type="arabicPeriod"/>
              <a:defRPr/>
            </a:pPr>
            <a:r>
              <a:rPr lang="ko-KR" altLang="en-US" sz="1400" dirty="0"/>
              <a:t>전송할 수는 있지만 해당하는 데이터가 아직까지 응용 계층으로부터 수신되지 못한 </a:t>
            </a:r>
            <a:r>
              <a:rPr lang="ko-KR" altLang="en-US" sz="1400" dirty="0" err="1"/>
              <a:t>패킷의</a:t>
            </a:r>
            <a:br>
              <a:rPr lang="en-US" altLang="ko-KR" sz="1400" dirty="0"/>
            </a:br>
            <a:r>
              <a:rPr lang="ko-KR" altLang="en-US" sz="1400" dirty="0"/>
              <a:t>순서 번호의 범위를 나타냄</a:t>
            </a:r>
            <a:endParaRPr lang="en-US" altLang="ko-KR" sz="1400" dirty="0"/>
          </a:p>
          <a:p>
            <a:pPr marL="800100" lvl="1" indent="-257175">
              <a:buFont typeface="+mj-lt"/>
              <a:buAutoNum type="arabicPeriod"/>
              <a:defRPr/>
            </a:pPr>
            <a:r>
              <a:rPr lang="ko-KR" altLang="en-US" sz="1400" dirty="0"/>
              <a:t>윈도우가 이동하기 전까지는 비록 프로세스로부터 데이터를 수신하더라도 </a:t>
            </a:r>
            <a:r>
              <a:rPr lang="ko-KR" altLang="en-US" sz="1400" dirty="0" err="1"/>
              <a:t>패킷을</a:t>
            </a:r>
            <a:r>
              <a:rPr lang="ko-KR" altLang="en-US" sz="1400" dirty="0"/>
              <a:t> 전송 할 </a:t>
            </a:r>
            <a:br>
              <a:rPr lang="en-US" altLang="ko-KR" sz="1400" dirty="0"/>
            </a:br>
            <a:r>
              <a:rPr lang="ko-KR" altLang="en-US" sz="1400" dirty="0"/>
              <a:t>수 없는 순서 번호를 나타냄</a:t>
            </a:r>
            <a:endParaRPr lang="en-US" altLang="ko-KR" sz="1400" dirty="0"/>
          </a:p>
          <a:p>
            <a:pPr eaLnBrk="1" hangingPunct="1">
              <a:defRPr/>
            </a:pP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1988182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3246227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9249816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8884144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송신측</a:t>
            </a:r>
            <a:endParaRPr lang="en-US" altLang="ko-KR" dirty="0"/>
          </a:p>
          <a:p>
            <a:pPr eaLnBrk="1" hangingPunct="1">
              <a:defRPr/>
            </a:pPr>
            <a:r>
              <a:rPr lang="ko-KR" altLang="en-US" dirty="0" err="1"/>
              <a:t>송신측은</a:t>
            </a:r>
            <a:r>
              <a:rPr lang="ko-KR" altLang="en-US" dirty="0"/>
              <a:t> </a:t>
            </a:r>
            <a:r>
              <a:rPr lang="en-US" altLang="ko-KR" dirty="0"/>
              <a:t>ready </a:t>
            </a:r>
            <a:r>
              <a:rPr lang="ko-KR" altLang="en-US" dirty="0"/>
              <a:t>상태에서 시작하지만 이후에는 </a:t>
            </a:r>
            <a:r>
              <a:rPr lang="en-US" altLang="ko-KR" dirty="0"/>
              <a:t>ready</a:t>
            </a:r>
            <a:r>
              <a:rPr lang="ko-KR" altLang="en-US" dirty="0"/>
              <a:t>와 </a:t>
            </a:r>
            <a:r>
              <a:rPr lang="en-US" altLang="ko-KR" dirty="0"/>
              <a:t>blocking</a:t>
            </a:r>
            <a:r>
              <a:rPr lang="ko-KR" altLang="en-US" dirty="0"/>
              <a:t>의 두 상태 중의 하나에 있을 수 있습니다</a:t>
            </a:r>
            <a:r>
              <a:rPr lang="en-US" altLang="ko-KR" dirty="0"/>
              <a:t>.</a:t>
            </a:r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en-US" altLang="ko-KR" dirty="0"/>
              <a:t>Ready </a:t>
            </a:r>
            <a:r>
              <a:rPr lang="ko-KR" altLang="en-US" dirty="0"/>
              <a:t>상태</a:t>
            </a:r>
            <a:r>
              <a:rPr lang="en-US" altLang="ko-KR" dirty="0"/>
              <a:t>: </a:t>
            </a:r>
            <a:r>
              <a:rPr lang="ko-KR" altLang="en-US" dirty="0" err="1"/>
              <a:t>송신측이</a:t>
            </a:r>
            <a:r>
              <a:rPr lang="ko-KR" altLang="en-US" dirty="0"/>
              <a:t> </a:t>
            </a:r>
            <a:r>
              <a:rPr lang="en-US" altLang="ko-KR" dirty="0"/>
              <a:t>ready </a:t>
            </a:r>
            <a:r>
              <a:rPr lang="ko-KR" altLang="en-US" dirty="0"/>
              <a:t>상태에 있는 경우에는 다음 네 개의 이벤트가 발생할 수 있습니다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r>
              <a:rPr lang="ko-KR" altLang="en-US" dirty="0"/>
              <a:t>응용 계층으로부터 요청이 들어오면</a:t>
            </a:r>
            <a:r>
              <a:rPr lang="en-US" altLang="ko-KR" dirty="0"/>
              <a:t>, </a:t>
            </a:r>
            <a:r>
              <a:rPr lang="ko-KR" altLang="en-US" dirty="0" err="1"/>
              <a:t>송신측은</a:t>
            </a:r>
            <a:r>
              <a:rPr lang="ko-KR" altLang="en-US" dirty="0"/>
              <a:t> 순서 번호를 </a:t>
            </a:r>
            <a:r>
              <a:rPr lang="en-US" altLang="ko-KR" dirty="0" err="1"/>
              <a:t>S</a:t>
            </a:r>
            <a:r>
              <a:rPr lang="en-US" altLang="ko-KR" baseline="-25000" dirty="0" err="1"/>
              <a:t>n</a:t>
            </a:r>
            <a:r>
              <a:rPr lang="ko-KR" altLang="en-US" dirty="0"/>
              <a:t>으로 설정한 </a:t>
            </a:r>
            <a:r>
              <a:rPr lang="ko-KR" altLang="en-US" dirty="0" err="1"/>
              <a:t>패킷을</a:t>
            </a:r>
            <a:r>
              <a:rPr lang="ko-KR" altLang="en-US" dirty="0"/>
              <a:t> 만듭니다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err="1"/>
              <a:t>패킷은</a:t>
            </a:r>
            <a:r>
              <a:rPr lang="ko-KR" altLang="en-US" dirty="0"/>
              <a:t> 사본이 저장되고 전송되며</a:t>
            </a:r>
            <a:r>
              <a:rPr lang="en-US" altLang="ko-KR" dirty="0"/>
              <a:t>, </a:t>
            </a:r>
            <a:r>
              <a:rPr lang="ko-KR" altLang="en-US" dirty="0"/>
              <a:t>타이머가 동작합니다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 err="1"/>
              <a:t>S</a:t>
            </a:r>
            <a:r>
              <a:rPr lang="en-US" altLang="ko-KR" baseline="-25000" dirty="0" err="1"/>
              <a:t>n</a:t>
            </a:r>
            <a:r>
              <a:rPr lang="ko-KR" altLang="en-US" dirty="0"/>
              <a:t>의 값이 </a:t>
            </a:r>
            <a:r>
              <a:rPr lang="en-US" altLang="ko-KR" dirty="0" err="1"/>
              <a:t>S</a:t>
            </a:r>
            <a:r>
              <a:rPr lang="en-US" altLang="ko-KR" baseline="-25000" dirty="0" err="1"/>
              <a:t>n</a:t>
            </a:r>
            <a:r>
              <a:rPr lang="en-US" altLang="ko-KR" dirty="0"/>
              <a:t>=</a:t>
            </a:r>
            <a:r>
              <a:rPr lang="en-US" altLang="ko-KR" dirty="0" err="1"/>
              <a:t>S</a:t>
            </a:r>
            <a:r>
              <a:rPr lang="en-US" altLang="ko-KR" baseline="-25000" dirty="0" err="1"/>
              <a:t>f</a:t>
            </a:r>
            <a:r>
              <a:rPr lang="en-US" altLang="ko-KR" dirty="0" err="1"/>
              <a:t>+S</a:t>
            </a:r>
            <a:r>
              <a:rPr lang="en-US" altLang="ko-KR" baseline="-25000" dirty="0" err="1"/>
              <a:t>size</a:t>
            </a:r>
            <a:r>
              <a:rPr lang="en-US" altLang="ko-KR" dirty="0"/>
              <a:t>)modulo2</a:t>
            </a:r>
            <a:r>
              <a:rPr lang="en-US" altLang="ko-KR" baseline="30000" dirty="0"/>
              <a:t>m</a:t>
            </a:r>
            <a:r>
              <a:rPr lang="en-US" altLang="ko-KR" dirty="0"/>
              <a:t> </a:t>
            </a:r>
            <a:r>
              <a:rPr lang="ko-KR" altLang="en-US" dirty="0"/>
              <a:t>값과 같게 되면 윈도우는 다 차게 되고</a:t>
            </a:r>
            <a:r>
              <a:rPr lang="en-US" altLang="ko-KR" dirty="0"/>
              <a:t>, blocking </a:t>
            </a:r>
            <a:r>
              <a:rPr lang="ko-KR" altLang="en-US" dirty="0"/>
              <a:t>상태가 됩니다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r>
              <a:rPr lang="ko-KR" altLang="en-US" dirty="0"/>
              <a:t>미해결 </a:t>
            </a:r>
            <a:r>
              <a:rPr lang="ko-KR" altLang="en-US" dirty="0" err="1"/>
              <a:t>패킷</a:t>
            </a:r>
            <a:r>
              <a:rPr lang="ko-KR" altLang="en-US" dirty="0"/>
              <a:t> 중의 하나에 해당하는 </a:t>
            </a:r>
            <a:r>
              <a:rPr lang="en-US" altLang="ko-KR" dirty="0" err="1"/>
              <a:t>ackNo</a:t>
            </a:r>
            <a:r>
              <a:rPr lang="ko-KR" altLang="en-US" dirty="0"/>
              <a:t>를 가진 오류 없는 </a:t>
            </a:r>
            <a:r>
              <a:rPr lang="en-US" altLang="ko-KR" dirty="0"/>
              <a:t>ACK</a:t>
            </a:r>
            <a:r>
              <a:rPr lang="ko-KR" altLang="en-US" dirty="0"/>
              <a:t>가 들어오면</a:t>
            </a:r>
            <a:r>
              <a:rPr lang="en-US" altLang="ko-KR" dirty="0"/>
              <a:t>, </a:t>
            </a:r>
            <a:r>
              <a:rPr lang="ko-KR" altLang="en-US" dirty="0" err="1"/>
              <a:t>송신측은</a:t>
            </a:r>
            <a:r>
              <a:rPr lang="ko-KR" altLang="en-US" dirty="0"/>
              <a:t> 윈도우를 이동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S</a:t>
            </a:r>
            <a:r>
              <a:rPr lang="en-US" altLang="ko-KR" baseline="-25000" dirty="0" err="1"/>
              <a:t>f</a:t>
            </a:r>
            <a:r>
              <a:rPr lang="en-US" altLang="ko-KR" dirty="0"/>
              <a:t>=</a:t>
            </a:r>
            <a:r>
              <a:rPr lang="en-US" altLang="ko-KR" dirty="0" err="1"/>
              <a:t>ackNo</a:t>
            </a:r>
            <a:r>
              <a:rPr lang="ko-KR" altLang="en-US" dirty="0"/>
              <a:t>로 설정</a:t>
            </a:r>
            <a:r>
              <a:rPr lang="en-US" altLang="ko-KR" dirty="0"/>
              <a:t>)</a:t>
            </a:r>
            <a:r>
              <a:rPr lang="ko-KR" altLang="en-US" dirty="0"/>
              <a:t>하고 타이머를 중단합니다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r>
              <a:rPr lang="ko-KR" altLang="en-US" dirty="0"/>
              <a:t>수신한 </a:t>
            </a:r>
            <a:r>
              <a:rPr lang="en-US" altLang="ko-KR" dirty="0"/>
              <a:t>ACK</a:t>
            </a:r>
            <a:r>
              <a:rPr lang="ko-KR" altLang="en-US" dirty="0"/>
              <a:t>가 </a:t>
            </a:r>
            <a:r>
              <a:rPr lang="ko-KR" altLang="en-US" dirty="0" err="1"/>
              <a:t>훼손됏거나</a:t>
            </a:r>
            <a:r>
              <a:rPr lang="ko-KR" altLang="en-US" dirty="0"/>
              <a:t> 또는 비록 훼손은 </a:t>
            </a:r>
            <a:r>
              <a:rPr lang="ko-KR" altLang="en-US" dirty="0" err="1"/>
              <a:t>안됬지만</a:t>
            </a:r>
            <a:r>
              <a:rPr lang="ko-KR" altLang="en-US" dirty="0"/>
              <a:t> </a:t>
            </a:r>
            <a:r>
              <a:rPr lang="en-US" altLang="ko-KR" dirty="0"/>
              <a:t>ACK </a:t>
            </a:r>
            <a:r>
              <a:rPr lang="ko-KR" altLang="en-US" dirty="0"/>
              <a:t>내의 </a:t>
            </a:r>
            <a:r>
              <a:rPr lang="en-US" altLang="ko-KR" dirty="0" err="1"/>
              <a:t>ackNo</a:t>
            </a:r>
            <a:r>
              <a:rPr lang="ko-KR" altLang="en-US" dirty="0"/>
              <a:t>가 미해결 </a:t>
            </a:r>
            <a:r>
              <a:rPr lang="ko-KR" altLang="en-US" dirty="0" err="1"/>
              <a:t>패킷에</a:t>
            </a:r>
            <a:r>
              <a:rPr lang="ko-KR" altLang="en-US" dirty="0"/>
              <a:t> 속하는 순서 번호가 아닌 경우에는 수신한 </a:t>
            </a:r>
            <a:r>
              <a:rPr lang="en-US" altLang="ko-KR" dirty="0"/>
              <a:t>ACK</a:t>
            </a:r>
            <a:r>
              <a:rPr lang="ko-KR" altLang="en-US" dirty="0"/>
              <a:t>를 폐기합니다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r>
              <a:rPr lang="ko-KR" altLang="en-US" dirty="0"/>
              <a:t>마지막으로 타임아웃이 발생하면 </a:t>
            </a:r>
            <a:r>
              <a:rPr lang="ko-KR" altLang="en-US" dirty="0" err="1"/>
              <a:t>송신측은</a:t>
            </a:r>
            <a:r>
              <a:rPr lang="ko-KR" altLang="en-US" dirty="0"/>
              <a:t> 모든 미해결 </a:t>
            </a:r>
            <a:r>
              <a:rPr lang="ko-KR" altLang="en-US" dirty="0" err="1"/>
              <a:t>패킷을</a:t>
            </a:r>
            <a:r>
              <a:rPr lang="ko-KR" altLang="en-US" dirty="0"/>
              <a:t> 재전송하고 타이머를 다시 동작합니다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en-US" altLang="ko-KR" dirty="0"/>
              <a:t>Blocking </a:t>
            </a:r>
            <a:r>
              <a:rPr lang="ko-KR" altLang="en-US" dirty="0"/>
              <a:t>상태</a:t>
            </a:r>
            <a:r>
              <a:rPr lang="en-US" altLang="ko-KR" dirty="0"/>
              <a:t>: </a:t>
            </a:r>
            <a:r>
              <a:rPr lang="ko-KR" altLang="en-US" dirty="0" err="1"/>
              <a:t>블록킹</a:t>
            </a:r>
            <a:r>
              <a:rPr lang="ko-KR" altLang="en-US" dirty="0"/>
              <a:t> 상태에서는 </a:t>
            </a:r>
            <a:r>
              <a:rPr lang="en-US" altLang="ko-KR" dirty="0"/>
              <a:t>3</a:t>
            </a:r>
            <a:r>
              <a:rPr lang="ko-KR" altLang="en-US" dirty="0"/>
              <a:t>가지 이벤트가 발생 할 수 있습니다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r>
              <a:rPr lang="ko-KR" altLang="en-US" dirty="0"/>
              <a:t>미해결 </a:t>
            </a:r>
            <a:r>
              <a:rPr lang="ko-KR" altLang="en-US" dirty="0" err="1"/>
              <a:t>패킷</a:t>
            </a:r>
            <a:r>
              <a:rPr lang="ko-KR" altLang="en-US" dirty="0"/>
              <a:t> 중 하나에 해당하는 </a:t>
            </a:r>
            <a:r>
              <a:rPr lang="en-US" altLang="ko-KR" dirty="0" err="1"/>
              <a:t>ackNo</a:t>
            </a:r>
            <a:r>
              <a:rPr lang="ko-KR" altLang="en-US" dirty="0"/>
              <a:t>를 가진 오류 없는 </a:t>
            </a:r>
            <a:r>
              <a:rPr lang="en-US" altLang="ko-KR" dirty="0"/>
              <a:t>ACK</a:t>
            </a:r>
            <a:r>
              <a:rPr lang="ko-KR" altLang="en-US" dirty="0"/>
              <a:t>를 수신하면</a:t>
            </a:r>
            <a:r>
              <a:rPr lang="en-US" altLang="ko-KR" dirty="0"/>
              <a:t>, </a:t>
            </a:r>
            <a:r>
              <a:rPr lang="ko-KR" altLang="en-US" dirty="0" err="1"/>
              <a:t>송신측은</a:t>
            </a:r>
            <a:r>
              <a:rPr lang="ko-KR" altLang="en-US" dirty="0"/>
              <a:t> 윈도우를 이동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S</a:t>
            </a:r>
            <a:r>
              <a:rPr lang="en-US" altLang="ko-KR" baseline="-25000" dirty="0" err="1"/>
              <a:t>f</a:t>
            </a:r>
            <a:r>
              <a:rPr lang="en-US" altLang="ko-KR" dirty="0"/>
              <a:t>=</a:t>
            </a:r>
            <a:r>
              <a:rPr lang="en-US" altLang="ko-KR" dirty="0" err="1"/>
              <a:t>ackNo</a:t>
            </a:r>
            <a:r>
              <a:rPr lang="ko-KR" altLang="en-US" dirty="0"/>
              <a:t>로 설정</a:t>
            </a:r>
            <a:r>
              <a:rPr lang="en-US" altLang="ko-KR" dirty="0"/>
              <a:t>)</a:t>
            </a:r>
            <a:r>
              <a:rPr lang="ko-KR" altLang="en-US" dirty="0"/>
              <a:t>하고 타이머를 중단합니다</a:t>
            </a:r>
            <a:r>
              <a:rPr lang="en-US" altLang="ko-KR" dirty="0"/>
              <a:t>. </a:t>
            </a:r>
            <a:r>
              <a:rPr lang="ko-KR" altLang="en-US" dirty="0"/>
              <a:t>아직까지 미해결 </a:t>
            </a:r>
            <a:r>
              <a:rPr lang="ko-KR" altLang="en-US" dirty="0" err="1"/>
              <a:t>패킷이</a:t>
            </a:r>
            <a:r>
              <a:rPr lang="ko-KR" altLang="en-US" dirty="0"/>
              <a:t> 있으면 타이머를 </a:t>
            </a:r>
            <a:r>
              <a:rPr lang="ko-KR" altLang="en-US" dirty="0" err="1"/>
              <a:t>재구동하고</a:t>
            </a:r>
            <a:r>
              <a:rPr lang="en-US" altLang="ko-KR" dirty="0"/>
              <a:t>, </a:t>
            </a:r>
            <a:r>
              <a:rPr lang="ko-KR" altLang="en-US" dirty="0"/>
              <a:t>그 후에 </a:t>
            </a:r>
            <a:r>
              <a:rPr lang="en-US" altLang="ko-KR" dirty="0"/>
              <a:t>ready </a:t>
            </a:r>
            <a:r>
              <a:rPr lang="ko-KR" altLang="en-US" dirty="0"/>
              <a:t>상태로 이동합니다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r>
              <a:rPr lang="ko-KR" altLang="en-US" dirty="0"/>
              <a:t>수신한 </a:t>
            </a:r>
            <a:r>
              <a:rPr lang="en-US" altLang="ko-KR" dirty="0"/>
              <a:t>ACK</a:t>
            </a:r>
            <a:r>
              <a:rPr lang="ko-KR" altLang="en-US" dirty="0"/>
              <a:t>가 </a:t>
            </a:r>
            <a:r>
              <a:rPr lang="ko-KR" altLang="en-US" dirty="0" err="1"/>
              <a:t>훼손됫거나</a:t>
            </a:r>
            <a:r>
              <a:rPr lang="ko-KR" altLang="en-US" dirty="0"/>
              <a:t> 또는 훼손은 </a:t>
            </a:r>
            <a:r>
              <a:rPr lang="ko-KR" altLang="en-US" dirty="0" err="1"/>
              <a:t>안됬지만</a:t>
            </a:r>
            <a:r>
              <a:rPr lang="ko-KR" altLang="en-US" dirty="0"/>
              <a:t> </a:t>
            </a:r>
            <a:r>
              <a:rPr lang="en-US" altLang="ko-KR" dirty="0"/>
              <a:t>ACK </a:t>
            </a:r>
            <a:r>
              <a:rPr lang="ko-KR" altLang="en-US" dirty="0"/>
              <a:t>내의 </a:t>
            </a:r>
            <a:r>
              <a:rPr lang="en-US" altLang="ko-KR" dirty="0" err="1"/>
              <a:t>ackNo</a:t>
            </a:r>
            <a:r>
              <a:rPr lang="ko-KR" altLang="en-US" dirty="0"/>
              <a:t>가 미해결 </a:t>
            </a:r>
            <a:r>
              <a:rPr lang="ko-KR" altLang="en-US" dirty="0" err="1"/>
              <a:t>패킷에</a:t>
            </a:r>
            <a:r>
              <a:rPr lang="ko-KR" altLang="en-US" dirty="0"/>
              <a:t> 속하는 순서 번호가 아닌 경우 수신한 </a:t>
            </a:r>
            <a:r>
              <a:rPr lang="en-US" altLang="ko-KR" dirty="0"/>
              <a:t>ACK</a:t>
            </a:r>
            <a:r>
              <a:rPr lang="ko-KR" altLang="en-US" dirty="0"/>
              <a:t>를 폐기합니다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r>
              <a:rPr lang="ko-KR" altLang="en-US" dirty="0"/>
              <a:t>타임아웃이 발생하면 </a:t>
            </a:r>
            <a:r>
              <a:rPr lang="ko-KR" altLang="en-US" dirty="0" err="1"/>
              <a:t>송신측은</a:t>
            </a:r>
            <a:r>
              <a:rPr lang="ko-KR" altLang="en-US" dirty="0"/>
              <a:t> 모든 미해결 </a:t>
            </a:r>
            <a:r>
              <a:rPr lang="ko-KR" altLang="en-US" dirty="0" err="1"/>
              <a:t>패킷을</a:t>
            </a:r>
            <a:r>
              <a:rPr lang="ko-KR" altLang="en-US" dirty="0"/>
              <a:t> 재전송하고 타이머를 다시 동작합니다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dirty="0" err="1"/>
              <a:t>수신측</a:t>
            </a:r>
            <a:endParaRPr lang="en-US" altLang="ko-KR" dirty="0"/>
          </a:p>
          <a:p>
            <a:pPr eaLnBrk="1" hangingPunct="1">
              <a:defRPr/>
            </a:pPr>
            <a:r>
              <a:rPr lang="ko-KR" altLang="en-US" dirty="0" err="1"/>
              <a:t>수신측은</a:t>
            </a:r>
            <a:r>
              <a:rPr lang="ko-KR" altLang="en-US" dirty="0"/>
              <a:t> 항상 </a:t>
            </a:r>
            <a:r>
              <a:rPr lang="en-US" altLang="ko-KR" dirty="0"/>
              <a:t>ready </a:t>
            </a:r>
            <a:r>
              <a:rPr lang="ko-KR" altLang="en-US" dirty="0"/>
              <a:t>상태에 있습니다</a:t>
            </a:r>
            <a:r>
              <a:rPr lang="en-US" altLang="ko-KR" dirty="0"/>
              <a:t>. </a:t>
            </a:r>
            <a:r>
              <a:rPr lang="ko-KR" altLang="en-US" dirty="0"/>
              <a:t>앞서 </a:t>
            </a:r>
            <a:r>
              <a:rPr lang="ko-KR" altLang="en-US" dirty="0" err="1"/>
              <a:t>설명한것처럼</a:t>
            </a:r>
            <a:r>
              <a:rPr lang="ko-KR" altLang="en-US" dirty="0"/>
              <a:t> 유일한 변수인 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n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으로 초기화 됩니다</a:t>
            </a:r>
            <a:r>
              <a:rPr lang="en-US" altLang="ko-KR" dirty="0"/>
              <a:t>. </a:t>
            </a:r>
            <a:r>
              <a:rPr lang="ko-KR" altLang="en-US" dirty="0" err="1"/>
              <a:t>수신측에서는</a:t>
            </a:r>
            <a:r>
              <a:rPr lang="ko-KR" altLang="en-US" dirty="0"/>
              <a:t> 총 </a:t>
            </a:r>
            <a:r>
              <a:rPr lang="en-US" altLang="ko-KR" dirty="0"/>
              <a:t>3</a:t>
            </a:r>
            <a:r>
              <a:rPr lang="ko-KR" altLang="en-US" dirty="0"/>
              <a:t>가지 이벤트가 발생할 수 있습니다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r>
              <a:rPr lang="en-US" altLang="ko-KR" dirty="0" err="1"/>
              <a:t>seqNo</a:t>
            </a:r>
            <a:r>
              <a:rPr lang="en-US" altLang="ko-KR" dirty="0"/>
              <a:t>=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n</a:t>
            </a:r>
            <a:r>
              <a:rPr lang="ko-KR" altLang="en-US" dirty="0"/>
              <a:t>인 오류 없는 </a:t>
            </a:r>
            <a:r>
              <a:rPr lang="ko-KR" altLang="en-US" dirty="0" err="1"/>
              <a:t>패킷이</a:t>
            </a:r>
            <a:r>
              <a:rPr lang="ko-KR" altLang="en-US" dirty="0"/>
              <a:t> 들어오면 </a:t>
            </a:r>
            <a:r>
              <a:rPr lang="ko-KR" altLang="en-US" dirty="0" err="1"/>
              <a:t>패킷</a:t>
            </a:r>
            <a:r>
              <a:rPr lang="ko-KR" altLang="en-US" dirty="0"/>
              <a:t> 내의 메시지는 응용 계층으로 전달되고</a:t>
            </a:r>
            <a:r>
              <a:rPr lang="en-US" altLang="ko-KR" dirty="0"/>
              <a:t>, </a:t>
            </a:r>
            <a:r>
              <a:rPr lang="ko-KR" altLang="en-US" dirty="0"/>
              <a:t>윈도우는 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n</a:t>
            </a:r>
            <a:r>
              <a:rPr lang="en-US" altLang="ko-KR" dirty="0"/>
              <a:t>=(R</a:t>
            </a:r>
            <a:r>
              <a:rPr lang="en-US" altLang="ko-KR" baseline="-25000" dirty="0"/>
              <a:t>n</a:t>
            </a:r>
            <a:r>
              <a:rPr lang="en-US" altLang="ko-KR" dirty="0"/>
              <a:t>+1)modulo2</a:t>
            </a:r>
            <a:r>
              <a:rPr lang="en-US" altLang="ko-KR" baseline="30000" dirty="0"/>
              <a:t>m</a:t>
            </a:r>
            <a:r>
              <a:rPr lang="ko-KR" altLang="en-US" dirty="0"/>
              <a:t>으로 이동합니다</a:t>
            </a:r>
            <a:r>
              <a:rPr lang="en-US" altLang="ko-KR" dirty="0"/>
              <a:t>. </a:t>
            </a:r>
            <a:r>
              <a:rPr lang="ko-KR" altLang="en-US" dirty="0"/>
              <a:t>마지막으로 </a:t>
            </a:r>
            <a:r>
              <a:rPr lang="en-US" altLang="ko-KR" dirty="0" err="1"/>
              <a:t>ackNo</a:t>
            </a:r>
            <a:r>
              <a:rPr lang="en-US" altLang="ko-KR" dirty="0"/>
              <a:t>=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n</a:t>
            </a:r>
            <a:r>
              <a:rPr lang="ko-KR" altLang="en-US" dirty="0"/>
              <a:t>인 </a:t>
            </a:r>
            <a:r>
              <a:rPr lang="en-US" altLang="ko-KR" dirty="0"/>
              <a:t>ACK</a:t>
            </a:r>
            <a:r>
              <a:rPr lang="ko-KR" altLang="en-US" dirty="0"/>
              <a:t>가 전송됩니다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r>
              <a:rPr lang="ko-KR" altLang="en-US" dirty="0"/>
              <a:t>윈도우를 벗어난 </a:t>
            </a:r>
            <a:r>
              <a:rPr lang="en-US" altLang="ko-KR" dirty="0" err="1"/>
              <a:t>seqNo</a:t>
            </a:r>
            <a:r>
              <a:rPr lang="ko-KR" altLang="en-US" dirty="0"/>
              <a:t>를 가진 오류 없는 </a:t>
            </a:r>
            <a:r>
              <a:rPr lang="ko-KR" altLang="en-US" dirty="0" err="1"/>
              <a:t>패킷이</a:t>
            </a:r>
            <a:r>
              <a:rPr lang="ko-KR" altLang="en-US" dirty="0"/>
              <a:t> 들어오면 </a:t>
            </a:r>
            <a:r>
              <a:rPr lang="ko-KR" altLang="en-US" dirty="0" err="1"/>
              <a:t>패킷은</a:t>
            </a:r>
            <a:r>
              <a:rPr lang="ko-KR" altLang="en-US" dirty="0"/>
              <a:t> 폐기되지만 </a:t>
            </a:r>
            <a:r>
              <a:rPr lang="en-US" altLang="ko-KR" dirty="0" err="1"/>
              <a:t>ackNo</a:t>
            </a:r>
            <a:r>
              <a:rPr lang="en-US" altLang="ko-KR" dirty="0"/>
              <a:t>=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n</a:t>
            </a:r>
            <a:r>
              <a:rPr lang="ko-KR" altLang="en-US" dirty="0"/>
              <a:t>인 </a:t>
            </a:r>
            <a:r>
              <a:rPr lang="en-US" altLang="ko-KR" dirty="0"/>
              <a:t>ACK</a:t>
            </a:r>
            <a:r>
              <a:rPr lang="ko-KR" altLang="en-US" dirty="0"/>
              <a:t>는 전송됩니다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r>
              <a:rPr lang="ko-KR" altLang="en-US" dirty="0"/>
              <a:t>훼손된 </a:t>
            </a:r>
            <a:r>
              <a:rPr lang="ko-KR" altLang="en-US" dirty="0" err="1"/>
              <a:t>패킷이</a:t>
            </a:r>
            <a:r>
              <a:rPr lang="ko-KR" altLang="en-US" dirty="0"/>
              <a:t> 들어오면 이 </a:t>
            </a:r>
            <a:r>
              <a:rPr lang="ko-KR" altLang="en-US" dirty="0" err="1"/>
              <a:t>패킷은</a:t>
            </a:r>
            <a:r>
              <a:rPr lang="ko-KR" altLang="en-US" dirty="0"/>
              <a:t> 폐기됩니다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2237631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/>
              <a:t>그림은 윈도우의 크기가 </a:t>
            </a:r>
            <a:r>
              <a:rPr lang="en-US" altLang="ko-KR"/>
              <a:t>3</a:t>
            </a:r>
            <a:r>
              <a:rPr lang="ko-KR" altLang="en-US"/>
              <a:t>인 경우와 </a:t>
            </a:r>
            <a:r>
              <a:rPr lang="en-US" altLang="ko-KR"/>
              <a:t>4</a:t>
            </a:r>
            <a:r>
              <a:rPr lang="ko-KR" altLang="en-US"/>
              <a:t>인 경우를 비교하여 보여줍니다</a:t>
            </a:r>
            <a:r>
              <a:rPr lang="en-US" altLang="ko-KR"/>
              <a:t>. </a:t>
            </a:r>
            <a:r>
              <a:rPr lang="ko-KR" altLang="en-US"/>
              <a:t>일단 </a:t>
            </a:r>
            <a:r>
              <a:rPr lang="en-US" altLang="ko-KR"/>
              <a:t>m=2</a:t>
            </a:r>
            <a:r>
              <a:rPr lang="ko-KR" altLang="en-US"/>
              <a:t>라고 가정합시다</a:t>
            </a:r>
            <a:r>
              <a:rPr lang="en-US" altLang="ko-KR"/>
              <a:t>. </a:t>
            </a:r>
            <a:r>
              <a:rPr lang="ko-KR" altLang="en-US"/>
              <a:t>만일 윈도우의 크기가 </a:t>
            </a:r>
            <a:r>
              <a:rPr lang="en-US" altLang="ko-KR"/>
              <a:t>3(</a:t>
            </a:r>
            <a:r>
              <a:rPr lang="ko-KR" altLang="en-US"/>
              <a:t>즉</a:t>
            </a:r>
            <a:r>
              <a:rPr lang="en-US" altLang="ko-KR"/>
              <a:t>, 2</a:t>
            </a:r>
            <a:r>
              <a:rPr lang="en-US" altLang="ko-KR" baseline="30000"/>
              <a:t>m</a:t>
            </a:r>
            <a:r>
              <a:rPr lang="ko-KR" altLang="en-US"/>
              <a:t>보다 작은 값</a:t>
            </a:r>
            <a:r>
              <a:rPr lang="en-US" altLang="ko-KR"/>
              <a:t>)</a:t>
            </a:r>
            <a:r>
              <a:rPr lang="ko-KR" altLang="en-US"/>
              <a:t>이고 </a:t>
            </a:r>
            <a:r>
              <a:rPr lang="en-US" altLang="ko-KR"/>
              <a:t>3</a:t>
            </a:r>
            <a:r>
              <a:rPr lang="ko-KR" altLang="en-US"/>
              <a:t>개의 확인응답이 모두 손실된다면</a:t>
            </a:r>
            <a:r>
              <a:rPr lang="en-US" altLang="ko-KR"/>
              <a:t>, </a:t>
            </a:r>
            <a:r>
              <a:rPr lang="ko-KR" altLang="en-US"/>
              <a:t>타이머가 만료된 후에 </a:t>
            </a:r>
            <a:r>
              <a:rPr lang="en-US" altLang="ko-KR"/>
              <a:t>3</a:t>
            </a:r>
            <a:r>
              <a:rPr lang="ko-KR" altLang="en-US"/>
              <a:t>개의 패킷 모두는 재전송됩니다</a:t>
            </a:r>
            <a:r>
              <a:rPr lang="en-US" altLang="ko-KR"/>
              <a:t>. </a:t>
            </a:r>
            <a:r>
              <a:rPr lang="ko-KR" altLang="en-US"/>
              <a:t>수신측 입장에서는 패킷 </a:t>
            </a:r>
            <a:r>
              <a:rPr lang="en-US" altLang="ko-KR"/>
              <a:t>3</a:t>
            </a:r>
            <a:r>
              <a:rPr lang="ko-KR" altLang="en-US"/>
              <a:t>의 수신을 원하기 때문에 중복된 패킷을 전부 폐기합니다</a:t>
            </a:r>
            <a:r>
              <a:rPr lang="en-US" altLang="ko-KR"/>
              <a:t>.</a:t>
            </a:r>
          </a:p>
          <a:p>
            <a:pPr eaLnBrk="1" hangingPunct="1"/>
            <a:endParaRPr lang="en-US" altLang="ko-KR"/>
          </a:p>
          <a:p>
            <a:pPr eaLnBrk="1" hangingPunct="1"/>
            <a:r>
              <a:rPr lang="ko-KR" altLang="en-US"/>
              <a:t>반면 </a:t>
            </a:r>
            <a:r>
              <a:rPr lang="en-US" altLang="ko-KR"/>
              <a:t>b</a:t>
            </a:r>
            <a:r>
              <a:rPr lang="ko-KR" altLang="en-US"/>
              <a:t>의 경우처럼 윈도우의크기가 </a:t>
            </a:r>
            <a:r>
              <a:rPr lang="en-US" altLang="ko-KR"/>
              <a:t>4(</a:t>
            </a:r>
            <a:r>
              <a:rPr lang="ko-KR" altLang="en-US"/>
              <a:t>즉</a:t>
            </a:r>
            <a:r>
              <a:rPr lang="en-US" altLang="ko-KR"/>
              <a:t>, 2</a:t>
            </a:r>
            <a:r>
              <a:rPr lang="en-US" altLang="ko-KR" baseline="30000"/>
              <a:t>m</a:t>
            </a:r>
            <a:r>
              <a:rPr lang="ko-KR" altLang="en-US"/>
              <a:t>과 같은 값</a:t>
            </a:r>
            <a:r>
              <a:rPr lang="en-US" altLang="ko-KR"/>
              <a:t>)</a:t>
            </a:r>
            <a:r>
              <a:rPr lang="ko-KR" altLang="en-US"/>
              <a:t>이고 확인응답이 모두 손실된다면 송신측은 다시 이전의 패킷 </a:t>
            </a:r>
            <a:r>
              <a:rPr lang="en-US" altLang="ko-KR"/>
              <a:t>0</a:t>
            </a:r>
            <a:r>
              <a:rPr lang="ko-KR" altLang="en-US"/>
              <a:t>을 보내게 됩니다</a:t>
            </a:r>
            <a:r>
              <a:rPr lang="en-US" altLang="ko-KR"/>
              <a:t>. </a:t>
            </a:r>
            <a:r>
              <a:rPr lang="ko-KR" altLang="en-US"/>
              <a:t>그리고 수신측은 다음 사이클의 패킷 </a:t>
            </a:r>
            <a:r>
              <a:rPr lang="en-US" altLang="ko-KR"/>
              <a:t>0</a:t>
            </a:r>
            <a:r>
              <a:rPr lang="ko-KR" altLang="en-US"/>
              <a:t>을 기대하고 있으므로 착각하여 받아들이게 되며 이로 인해 오류가 발생하게 됩니다</a:t>
            </a:r>
            <a:r>
              <a:rPr lang="en-US" altLang="ko-KR"/>
              <a:t>.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8534016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72B86CCF-1A78-4275-B4D6-43C09680AC27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48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/>
              <a:t>ACK2</a:t>
            </a:r>
            <a:r>
              <a:rPr lang="ko-KR" altLang="en-US"/>
              <a:t>가 손실되어 도착하지 않았으나</a:t>
            </a:r>
            <a:r>
              <a:rPr lang="en-US" altLang="ko-KR"/>
              <a:t>, ACK3</a:t>
            </a:r>
            <a:r>
              <a:rPr lang="ko-KR" altLang="en-US"/>
              <a:t>가 누적 이므로 </a:t>
            </a:r>
            <a:r>
              <a:rPr lang="en-US" altLang="ko-KR"/>
              <a:t>ACK2</a:t>
            </a:r>
            <a:r>
              <a:rPr lang="ko-KR" altLang="en-US"/>
              <a:t>를 포함하고 있습니다</a:t>
            </a:r>
            <a:r>
              <a:rPr lang="en-US" altLang="ko-KR"/>
              <a:t>. </a:t>
            </a:r>
            <a:r>
              <a:rPr lang="ko-KR" altLang="en-US"/>
              <a:t>그리하여 타이머가 만료되기 전에 모두 확인응답되어 타임아웃 이벤트는 발생하지 않습니다</a:t>
            </a:r>
            <a:r>
              <a:rPr lang="en-US" altLang="ko-KR"/>
              <a:t>.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9120867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81E86FE6-96F4-4D2A-93EA-4701D68E9897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49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480813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dirty="0"/>
              <a:t>전송 계층 프로토콜의 </a:t>
            </a:r>
            <a:r>
              <a:rPr lang="ko-KR" altLang="en-US" dirty="0" err="1"/>
              <a:t>첫번째</a:t>
            </a:r>
            <a:r>
              <a:rPr lang="ko-KR" altLang="en-US" dirty="0"/>
              <a:t> 임무는 프로세스 간 통신을 제공하는 것입니다</a:t>
            </a:r>
            <a:r>
              <a:rPr lang="en-US" altLang="ko-KR" dirty="0"/>
              <a:t>. </a:t>
            </a:r>
            <a:r>
              <a:rPr lang="ko-KR" altLang="en-US" dirty="0"/>
              <a:t>프로세스는 전송 계층의 서비스를 이용하는 응용 계층 개체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실행중인 프로그램</a:t>
            </a:r>
            <a:r>
              <a:rPr lang="en-US" altLang="ko-KR" dirty="0"/>
              <a:t>)</a:t>
            </a:r>
            <a:r>
              <a:rPr lang="ko-KR" altLang="en-US" dirty="0"/>
              <a:t>을 말합니다</a:t>
            </a:r>
            <a:r>
              <a:rPr lang="en-US" altLang="ko-KR" dirty="0"/>
              <a:t>. </a:t>
            </a:r>
            <a:r>
              <a:rPr lang="ko-KR" altLang="en-US" dirty="0"/>
              <a:t>이 전송계층은 네트워크 계층으로부터 서비스를 제공받는데 다음장인 </a:t>
            </a:r>
            <a:r>
              <a:rPr lang="en-US" altLang="ko-KR" dirty="0"/>
              <a:t>4</a:t>
            </a:r>
            <a:r>
              <a:rPr lang="ko-KR" altLang="en-US" dirty="0"/>
              <a:t>장에서 설명되지만</a:t>
            </a:r>
            <a:r>
              <a:rPr lang="en-US" altLang="ko-KR" dirty="0"/>
              <a:t>, </a:t>
            </a:r>
            <a:r>
              <a:rPr lang="ko-KR" altLang="en-US" dirty="0"/>
              <a:t>네트워크 계층은 컴퓨터 레벨에서의 통신에만 책임이 있습니다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네트워크 계층은 목적지 컴퓨터에게만 메시지를 전송하는 것으로 임무가 끝나지만</a:t>
            </a:r>
            <a:r>
              <a:rPr lang="en-US" altLang="ko-KR" dirty="0"/>
              <a:t>, </a:t>
            </a:r>
            <a:r>
              <a:rPr lang="ko-KR" altLang="en-US" dirty="0"/>
              <a:t>이것이 과연 올바른 프로세스에게 최종적으로 전달되는지는 책임지지 않습니다</a:t>
            </a:r>
            <a:r>
              <a:rPr lang="en-US" altLang="ko-KR" dirty="0"/>
              <a:t>. </a:t>
            </a:r>
            <a:r>
              <a:rPr lang="ko-KR" altLang="en-US" dirty="0"/>
              <a:t>그리하여 이러한 역할을 담당하는 것이 바로 전송 계층의 역할이며</a:t>
            </a:r>
            <a:r>
              <a:rPr lang="en-US" altLang="ko-KR" dirty="0"/>
              <a:t>, </a:t>
            </a:r>
            <a:r>
              <a:rPr lang="ko-KR" altLang="en-US" dirty="0"/>
              <a:t>이 그림의 내용입니다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4439765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DAD4D1E9-ABC5-411A-9771-E393FFA08C0B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50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8530757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553624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/>
              <a:t>그림은 </a:t>
            </a:r>
            <a:r>
              <a:rPr lang="en-US" altLang="ko-KR"/>
              <a:t>Selective-Repeat </a:t>
            </a:r>
            <a:r>
              <a:rPr lang="ko-KR" altLang="en-US"/>
              <a:t>프로토콜의 송신 윈도우 크기를 보여줍니다</a:t>
            </a:r>
            <a:r>
              <a:rPr lang="en-US" altLang="ko-KR"/>
              <a:t>. </a:t>
            </a:r>
            <a:r>
              <a:rPr lang="ko-KR" altLang="en-US"/>
              <a:t>송신 윈도우의 크기는 최대 </a:t>
            </a:r>
            <a:r>
              <a:rPr lang="en-US" altLang="ko-KR"/>
              <a:t>2</a:t>
            </a:r>
            <a:r>
              <a:rPr lang="en-US" altLang="ko-KR" baseline="30000"/>
              <a:t>m</a:t>
            </a:r>
            <a:r>
              <a:rPr lang="en-US" altLang="ko-KR"/>
              <a:t>-1</a:t>
            </a:r>
            <a:r>
              <a:rPr lang="ko-KR" altLang="en-US"/>
              <a:t>이지만 윈도우의 최대 크기는 </a:t>
            </a:r>
            <a:r>
              <a:rPr lang="en-US" altLang="ko-KR"/>
              <a:t>8</a:t>
            </a:r>
            <a:r>
              <a:rPr lang="ko-KR" altLang="en-US"/>
              <a:t>이고</a:t>
            </a:r>
            <a:r>
              <a:rPr lang="en-US" altLang="ko-KR"/>
              <a:t>, ACK</a:t>
            </a:r>
            <a:r>
              <a:rPr lang="ko-KR" altLang="en-US"/>
              <a:t>가 오지 않은 패킷이 있더라도 다음 패킷을 보낼 수 있습니다</a:t>
            </a:r>
            <a:r>
              <a:rPr lang="en-US" altLang="ko-KR"/>
              <a:t>.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9616584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9551240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114031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2AE8C687-E844-459B-A205-9FA95CD3E126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55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1570893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송신측</a:t>
            </a:r>
            <a:endParaRPr lang="en-US" altLang="ko-KR" dirty="0"/>
          </a:p>
          <a:p>
            <a:pPr eaLnBrk="1" hangingPunct="1">
              <a:defRPr/>
            </a:pPr>
            <a:r>
              <a:rPr lang="ko-KR" altLang="en-US" dirty="0" err="1"/>
              <a:t>송신측은</a:t>
            </a:r>
            <a:r>
              <a:rPr lang="ko-KR" altLang="en-US" dirty="0"/>
              <a:t> </a:t>
            </a:r>
            <a:r>
              <a:rPr lang="en-US" altLang="ko-KR" dirty="0"/>
              <a:t>ready </a:t>
            </a:r>
            <a:r>
              <a:rPr lang="ko-KR" altLang="en-US" dirty="0"/>
              <a:t>상태에서 시작하지만</a:t>
            </a:r>
            <a:r>
              <a:rPr lang="en-US" altLang="ko-KR" dirty="0"/>
              <a:t>, </a:t>
            </a:r>
            <a:r>
              <a:rPr lang="ko-KR" altLang="en-US" dirty="0"/>
              <a:t>이후에는 </a:t>
            </a:r>
            <a:r>
              <a:rPr lang="en-US" altLang="ko-KR" dirty="0"/>
              <a:t>ready</a:t>
            </a:r>
            <a:r>
              <a:rPr lang="ko-KR" altLang="en-US" dirty="0"/>
              <a:t>와 </a:t>
            </a:r>
            <a:r>
              <a:rPr lang="en-US" altLang="ko-KR" dirty="0"/>
              <a:t>blocking </a:t>
            </a:r>
            <a:r>
              <a:rPr lang="ko-KR" altLang="en-US" dirty="0"/>
              <a:t>상태로 계속 변화됩니다</a:t>
            </a:r>
            <a:r>
              <a:rPr lang="en-US" altLang="ko-KR" dirty="0"/>
              <a:t>.</a:t>
            </a:r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en-US" altLang="ko-KR" dirty="0"/>
              <a:t>Ready</a:t>
            </a:r>
            <a:r>
              <a:rPr lang="ko-KR" altLang="en-US" dirty="0"/>
              <a:t> 상태</a:t>
            </a:r>
            <a:r>
              <a:rPr lang="en-US" altLang="ko-KR" dirty="0"/>
              <a:t>: </a:t>
            </a:r>
            <a:r>
              <a:rPr lang="ko-KR" altLang="en-US" dirty="0"/>
              <a:t>이 경우에는 </a:t>
            </a:r>
            <a:r>
              <a:rPr lang="en-US" altLang="ko-KR" dirty="0"/>
              <a:t>4</a:t>
            </a:r>
            <a:r>
              <a:rPr lang="ko-KR" altLang="en-US" dirty="0"/>
              <a:t>개의 이벤트가 발생할 수 있습니다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r>
              <a:rPr lang="ko-KR" altLang="en-US" dirty="0"/>
              <a:t>응용 계층으로부터 요청이 들어오면 </a:t>
            </a:r>
            <a:r>
              <a:rPr lang="ko-KR" altLang="en-US" dirty="0" err="1"/>
              <a:t>송신측은</a:t>
            </a:r>
            <a:r>
              <a:rPr lang="ko-KR" altLang="en-US" dirty="0"/>
              <a:t> 순서 번호를 </a:t>
            </a:r>
            <a:r>
              <a:rPr lang="en-US" altLang="ko-KR" dirty="0" err="1"/>
              <a:t>Sn</a:t>
            </a:r>
            <a:r>
              <a:rPr lang="ko-KR" altLang="en-US" dirty="0"/>
              <a:t>으로 설정된 </a:t>
            </a:r>
            <a:r>
              <a:rPr lang="ko-KR" altLang="en-US" dirty="0" err="1"/>
              <a:t>패킷을</a:t>
            </a:r>
            <a:r>
              <a:rPr lang="ko-KR" altLang="en-US" dirty="0"/>
              <a:t> 만들고 복사본을 저장하고 전송합니다</a:t>
            </a:r>
            <a:r>
              <a:rPr lang="en-US" altLang="ko-KR" dirty="0"/>
              <a:t>. </a:t>
            </a:r>
            <a:r>
              <a:rPr lang="ko-KR" altLang="en-US" dirty="0"/>
              <a:t>만일 윈도우가 </a:t>
            </a:r>
            <a:r>
              <a:rPr lang="ko-KR" altLang="en-US" dirty="0" err="1"/>
              <a:t>가득차면</a:t>
            </a:r>
            <a:r>
              <a:rPr lang="ko-KR" altLang="en-US" dirty="0"/>
              <a:t> </a:t>
            </a:r>
            <a:r>
              <a:rPr lang="en-US" altLang="ko-KR" dirty="0"/>
              <a:t>blocking </a:t>
            </a:r>
            <a:r>
              <a:rPr lang="ko-KR" altLang="en-US" dirty="0"/>
              <a:t>상태로 전환됩니다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r>
              <a:rPr lang="ko-KR" altLang="en-US" dirty="0"/>
              <a:t>아직 처리되지 않은 </a:t>
            </a:r>
            <a:r>
              <a:rPr lang="ko-KR" altLang="en-US" dirty="0" err="1"/>
              <a:t>패킷</a:t>
            </a:r>
            <a:r>
              <a:rPr lang="ko-KR" altLang="en-US" dirty="0"/>
              <a:t> 중 </a:t>
            </a:r>
            <a:r>
              <a:rPr lang="en-US" altLang="ko-KR" dirty="0" err="1"/>
              <a:t>ackNo</a:t>
            </a:r>
            <a:r>
              <a:rPr lang="ko-KR" altLang="en-US" dirty="0"/>
              <a:t>를 가진 오류 없는 </a:t>
            </a:r>
            <a:r>
              <a:rPr lang="en-US" altLang="ko-KR" dirty="0"/>
              <a:t>ACK</a:t>
            </a:r>
            <a:r>
              <a:rPr lang="ko-KR" altLang="en-US" dirty="0"/>
              <a:t>가 수신되면</a:t>
            </a:r>
            <a:r>
              <a:rPr lang="en-US" altLang="ko-KR" dirty="0"/>
              <a:t>, </a:t>
            </a:r>
            <a:r>
              <a:rPr lang="ko-KR" altLang="en-US" dirty="0"/>
              <a:t>윈도우는 </a:t>
            </a:r>
            <a:r>
              <a:rPr lang="ko-KR" altLang="en-US" dirty="0" err="1"/>
              <a:t>미확인응답된</a:t>
            </a:r>
            <a:r>
              <a:rPr lang="ko-KR" altLang="en-US" dirty="0"/>
              <a:t> </a:t>
            </a:r>
            <a:r>
              <a:rPr lang="ko-KR" altLang="en-US" dirty="0" err="1"/>
              <a:t>패킷을</a:t>
            </a:r>
            <a:r>
              <a:rPr lang="ko-KR" altLang="en-US" dirty="0"/>
              <a:t> 지시하는 곳까지 이동합니다</a:t>
            </a:r>
            <a:r>
              <a:rPr lang="en-US" altLang="ko-KR" dirty="0"/>
              <a:t>. </a:t>
            </a:r>
            <a:r>
              <a:rPr lang="ko-KR" altLang="en-US" dirty="0"/>
              <a:t>아직까지 처리되지 않은 </a:t>
            </a:r>
            <a:r>
              <a:rPr lang="ko-KR" altLang="en-US" dirty="0" err="1"/>
              <a:t>패킷이</a:t>
            </a:r>
            <a:r>
              <a:rPr lang="ko-KR" altLang="en-US" dirty="0"/>
              <a:t> 있으면 타이머를 구동하고 아니면 중단시킵니다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r>
              <a:rPr lang="ko-KR" altLang="en-US" dirty="0"/>
              <a:t>수신한 </a:t>
            </a:r>
            <a:r>
              <a:rPr lang="en-US" altLang="ko-KR" dirty="0"/>
              <a:t>ACK</a:t>
            </a:r>
            <a:r>
              <a:rPr lang="ko-KR" altLang="en-US" dirty="0"/>
              <a:t>가 훼손되거나 또는 오류가 없고 처리되지 않은 </a:t>
            </a:r>
            <a:r>
              <a:rPr lang="ko-KR" altLang="en-US" dirty="0" err="1"/>
              <a:t>패킷과</a:t>
            </a:r>
            <a:r>
              <a:rPr lang="ko-KR" altLang="en-US" dirty="0"/>
              <a:t> 관련된 </a:t>
            </a:r>
            <a:r>
              <a:rPr lang="en-US" altLang="ko-KR" dirty="0" err="1"/>
              <a:t>ackNo</a:t>
            </a:r>
            <a:r>
              <a:rPr lang="ko-KR" altLang="en-US" dirty="0"/>
              <a:t>를 갖지 않은 경우에는 수신한 </a:t>
            </a:r>
            <a:r>
              <a:rPr lang="en-US" altLang="ko-KR" dirty="0"/>
              <a:t>ACK</a:t>
            </a:r>
            <a:r>
              <a:rPr lang="ko-KR" altLang="en-US" dirty="0"/>
              <a:t>를 폐기합니다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r>
              <a:rPr lang="ko-KR" altLang="en-US" dirty="0"/>
              <a:t>타임</a:t>
            </a:r>
            <a:r>
              <a:rPr lang="en-US" altLang="ko-KR" dirty="0"/>
              <a:t>-</a:t>
            </a:r>
            <a:r>
              <a:rPr lang="ko-KR" altLang="en-US" dirty="0"/>
              <a:t>아웃이 발생하면 </a:t>
            </a:r>
            <a:r>
              <a:rPr lang="ko-KR" altLang="en-US" dirty="0" err="1"/>
              <a:t>송신측은</a:t>
            </a:r>
            <a:r>
              <a:rPr lang="ko-KR" altLang="en-US" dirty="0"/>
              <a:t> 윈도우 내의 </a:t>
            </a:r>
            <a:r>
              <a:rPr lang="ko-KR" altLang="en-US" dirty="0" err="1"/>
              <a:t>미확인응답된</a:t>
            </a:r>
            <a:r>
              <a:rPr lang="ko-KR" altLang="en-US" dirty="0"/>
              <a:t> </a:t>
            </a:r>
            <a:r>
              <a:rPr lang="ko-KR" altLang="en-US" dirty="0" err="1"/>
              <a:t>패킷들을</a:t>
            </a:r>
            <a:r>
              <a:rPr lang="ko-KR" altLang="en-US" dirty="0"/>
              <a:t> 모두 재전송하고 타이머를 </a:t>
            </a:r>
            <a:r>
              <a:rPr lang="ko-KR" altLang="en-US" dirty="0" err="1"/>
              <a:t>재구동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en-US" altLang="ko-KR" dirty="0"/>
              <a:t>Blocking </a:t>
            </a:r>
            <a:r>
              <a:rPr lang="ko-KR" altLang="en-US" dirty="0"/>
              <a:t>상태</a:t>
            </a:r>
            <a:r>
              <a:rPr lang="en-US" altLang="ko-KR" dirty="0"/>
              <a:t>: </a:t>
            </a:r>
            <a:r>
              <a:rPr lang="ko-KR" altLang="en-US" dirty="0"/>
              <a:t>이 상태에서는 </a:t>
            </a:r>
            <a:r>
              <a:rPr lang="en-US" altLang="ko-KR" dirty="0"/>
              <a:t>3</a:t>
            </a:r>
            <a:r>
              <a:rPr lang="ko-KR" altLang="en-US" dirty="0"/>
              <a:t>가지 이벤트가 </a:t>
            </a:r>
            <a:r>
              <a:rPr lang="ko-KR" altLang="en-US" dirty="0" err="1"/>
              <a:t>발생가능합니다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r>
              <a:rPr lang="ko-KR" altLang="en-US" dirty="0"/>
              <a:t>아직 처리되지 않은 </a:t>
            </a:r>
            <a:r>
              <a:rPr lang="ko-KR" altLang="en-US" dirty="0" err="1"/>
              <a:t>패킷</a:t>
            </a:r>
            <a:r>
              <a:rPr lang="ko-KR" altLang="en-US" dirty="0"/>
              <a:t> 중 </a:t>
            </a:r>
            <a:r>
              <a:rPr lang="en-US" altLang="ko-KR" dirty="0" err="1"/>
              <a:t>ackNo</a:t>
            </a:r>
            <a:r>
              <a:rPr lang="ko-KR" altLang="en-US" dirty="0"/>
              <a:t>를 가진 오류 없는 </a:t>
            </a:r>
            <a:r>
              <a:rPr lang="en-US" altLang="ko-KR" dirty="0"/>
              <a:t>ACK</a:t>
            </a:r>
            <a:r>
              <a:rPr lang="ko-KR" altLang="en-US" dirty="0"/>
              <a:t>가 수신되면</a:t>
            </a:r>
            <a:r>
              <a:rPr lang="en-US" altLang="ko-KR" dirty="0"/>
              <a:t>, </a:t>
            </a:r>
            <a:r>
              <a:rPr lang="ko-KR" altLang="en-US" dirty="0" err="1"/>
              <a:t>미확인응답된</a:t>
            </a:r>
            <a:r>
              <a:rPr lang="ko-KR" altLang="en-US" dirty="0"/>
              <a:t> </a:t>
            </a:r>
            <a:r>
              <a:rPr lang="ko-KR" altLang="en-US" dirty="0" err="1"/>
              <a:t>패킷을</a:t>
            </a:r>
            <a:r>
              <a:rPr lang="ko-KR" altLang="en-US" dirty="0"/>
              <a:t> 지시하는 곳까지 이동하고</a:t>
            </a:r>
            <a:r>
              <a:rPr lang="en-US" altLang="ko-KR" dirty="0"/>
              <a:t> </a:t>
            </a:r>
            <a:r>
              <a:rPr lang="en-US" altLang="ko-KR" dirty="0" err="1"/>
              <a:t>ackNo</a:t>
            </a:r>
            <a:r>
              <a:rPr lang="en-US" altLang="ko-KR" dirty="0"/>
              <a:t>=</a:t>
            </a:r>
            <a:r>
              <a:rPr lang="en-US" altLang="ko-KR" dirty="0" err="1"/>
              <a:t>S</a:t>
            </a:r>
            <a:r>
              <a:rPr lang="en-US" altLang="ko-KR" baseline="-25000" dirty="0" err="1"/>
              <a:t>f</a:t>
            </a:r>
            <a:r>
              <a:rPr lang="ko-KR" altLang="en-US" dirty="0"/>
              <a:t>라면 </a:t>
            </a:r>
            <a:r>
              <a:rPr lang="ko-KR" altLang="en-US" dirty="0" err="1"/>
              <a:t>송신측은</a:t>
            </a:r>
            <a:r>
              <a:rPr lang="ko-KR" altLang="en-US" dirty="0"/>
              <a:t> </a:t>
            </a:r>
            <a:r>
              <a:rPr lang="en-US" altLang="ko-KR" dirty="0"/>
              <a:t>ready </a:t>
            </a:r>
            <a:r>
              <a:rPr lang="ko-KR" altLang="en-US" dirty="0"/>
              <a:t>상태로 전환합니다</a:t>
            </a:r>
            <a:r>
              <a:rPr lang="en-US" altLang="ko-KR" dirty="0"/>
              <a:t>. </a:t>
            </a:r>
            <a:r>
              <a:rPr lang="ko-KR" altLang="en-US" dirty="0"/>
              <a:t>결국 모든 연속적인 </a:t>
            </a:r>
            <a:r>
              <a:rPr lang="ko-KR" altLang="en-US" dirty="0" err="1"/>
              <a:t>확인응답된</a:t>
            </a:r>
            <a:r>
              <a:rPr lang="ko-KR" altLang="en-US" dirty="0"/>
              <a:t> </a:t>
            </a:r>
            <a:r>
              <a:rPr lang="ko-KR" altLang="en-US" dirty="0" err="1"/>
              <a:t>패킷들은</a:t>
            </a:r>
            <a:r>
              <a:rPr lang="ko-KR" altLang="en-US" dirty="0"/>
              <a:t> 윈도우의 바깥쪽에 존재하게 됩니다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r>
              <a:rPr lang="ko-KR" altLang="en-US" dirty="0"/>
              <a:t>수신한 </a:t>
            </a:r>
            <a:r>
              <a:rPr lang="en-US" altLang="ko-KR" dirty="0"/>
              <a:t>ACK</a:t>
            </a:r>
            <a:r>
              <a:rPr lang="ko-KR" altLang="en-US" dirty="0"/>
              <a:t>가 훼손되거나 또는 오류는 없지만 처리되지 않은 </a:t>
            </a:r>
            <a:r>
              <a:rPr lang="ko-KR" altLang="en-US" dirty="0" err="1"/>
              <a:t>패킷과</a:t>
            </a:r>
            <a:r>
              <a:rPr lang="ko-KR" altLang="en-US" dirty="0"/>
              <a:t> 관련된 </a:t>
            </a:r>
            <a:r>
              <a:rPr lang="en-US" altLang="ko-KR" dirty="0" err="1"/>
              <a:t>ackNo</a:t>
            </a:r>
            <a:r>
              <a:rPr lang="ko-KR" altLang="en-US" dirty="0"/>
              <a:t>를 갖지 않은 경우에는 수신한 </a:t>
            </a:r>
            <a:r>
              <a:rPr lang="en-US" altLang="ko-KR" dirty="0"/>
              <a:t>ACK</a:t>
            </a:r>
            <a:r>
              <a:rPr lang="ko-KR" altLang="en-US" dirty="0"/>
              <a:t>를 폐기합니다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r>
              <a:rPr lang="ko-KR" altLang="en-US" dirty="0"/>
              <a:t>타임</a:t>
            </a:r>
            <a:r>
              <a:rPr lang="en-US" altLang="ko-KR" dirty="0"/>
              <a:t>-</a:t>
            </a:r>
            <a:r>
              <a:rPr lang="ko-KR" altLang="en-US" dirty="0"/>
              <a:t>아웃이 발생하면</a:t>
            </a:r>
            <a:r>
              <a:rPr lang="en-US" altLang="ko-KR" dirty="0"/>
              <a:t>, </a:t>
            </a:r>
            <a:r>
              <a:rPr lang="ko-KR" altLang="en-US" dirty="0" err="1"/>
              <a:t>송신측은</a:t>
            </a:r>
            <a:r>
              <a:rPr lang="ko-KR" altLang="en-US" dirty="0"/>
              <a:t> 윈도우 내의 </a:t>
            </a:r>
            <a:r>
              <a:rPr lang="ko-KR" altLang="en-US" dirty="0" err="1"/>
              <a:t>미확인응답된</a:t>
            </a:r>
            <a:r>
              <a:rPr lang="ko-KR" altLang="en-US" dirty="0"/>
              <a:t> </a:t>
            </a:r>
            <a:r>
              <a:rPr lang="ko-KR" altLang="en-US" dirty="0" err="1"/>
              <a:t>패킷들을</a:t>
            </a:r>
            <a:r>
              <a:rPr lang="ko-KR" altLang="en-US" dirty="0"/>
              <a:t> 모두 재전송하고 타이머를 </a:t>
            </a:r>
            <a:r>
              <a:rPr lang="ko-KR" altLang="en-US" dirty="0" err="1"/>
              <a:t>재동작시킵니다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dirty="0" err="1"/>
              <a:t>수신측</a:t>
            </a:r>
            <a:endParaRPr lang="en-US" altLang="ko-KR" dirty="0"/>
          </a:p>
          <a:p>
            <a:pPr eaLnBrk="1" hangingPunct="1">
              <a:defRPr/>
            </a:pPr>
            <a:r>
              <a:rPr lang="ko-KR" altLang="en-US" dirty="0" err="1"/>
              <a:t>수신측은</a:t>
            </a:r>
            <a:r>
              <a:rPr lang="ko-KR" altLang="en-US" dirty="0"/>
              <a:t> 항상 </a:t>
            </a:r>
            <a:r>
              <a:rPr lang="en-US" altLang="ko-KR" dirty="0"/>
              <a:t>ready </a:t>
            </a:r>
            <a:r>
              <a:rPr lang="ko-KR" altLang="en-US" dirty="0"/>
              <a:t>상태에 있으며</a:t>
            </a:r>
            <a:r>
              <a:rPr lang="en-US" altLang="ko-KR" dirty="0"/>
              <a:t>, 3</a:t>
            </a:r>
            <a:r>
              <a:rPr lang="ko-KR" altLang="en-US" dirty="0"/>
              <a:t>가지 이벤트가 </a:t>
            </a:r>
            <a:r>
              <a:rPr lang="ko-KR" altLang="en-US" dirty="0" err="1"/>
              <a:t>발생가능합니다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r>
              <a:rPr lang="ko-KR" altLang="en-US" dirty="0"/>
              <a:t>윈도우 내의 </a:t>
            </a:r>
            <a:r>
              <a:rPr lang="en-US" altLang="ko-KR" dirty="0" err="1"/>
              <a:t>seqNo</a:t>
            </a:r>
            <a:r>
              <a:rPr lang="ko-KR" altLang="en-US" dirty="0"/>
              <a:t> 오류 없이 도착한 </a:t>
            </a:r>
            <a:r>
              <a:rPr lang="ko-KR" altLang="en-US" dirty="0" err="1"/>
              <a:t>패킷은</a:t>
            </a:r>
            <a:r>
              <a:rPr lang="ko-KR" altLang="en-US" dirty="0"/>
              <a:t> 저장되며</a:t>
            </a:r>
            <a:r>
              <a:rPr lang="en-US" altLang="ko-KR" dirty="0"/>
              <a:t>, </a:t>
            </a:r>
            <a:r>
              <a:rPr lang="en-US" altLang="ko-KR" dirty="0" err="1"/>
              <a:t>ackNo</a:t>
            </a:r>
            <a:r>
              <a:rPr lang="en-US" altLang="ko-KR" dirty="0"/>
              <a:t>=</a:t>
            </a:r>
            <a:r>
              <a:rPr lang="en-US" altLang="ko-KR" dirty="0" err="1"/>
              <a:t>seqNo</a:t>
            </a:r>
            <a:r>
              <a:rPr lang="ko-KR" altLang="en-US" dirty="0"/>
              <a:t>를 갖는 </a:t>
            </a:r>
            <a:r>
              <a:rPr lang="en-US" altLang="ko-KR" dirty="0"/>
              <a:t>ACK</a:t>
            </a:r>
            <a:r>
              <a:rPr lang="ko-KR" altLang="en-US" dirty="0"/>
              <a:t>를 전송합니다</a:t>
            </a:r>
            <a:r>
              <a:rPr lang="en-US" altLang="ko-KR" dirty="0"/>
              <a:t>.</a:t>
            </a:r>
          </a:p>
          <a:p>
            <a:pPr marL="228600" indent="-228600" eaLnBrk="1" hangingPunct="1">
              <a:buFontTx/>
              <a:buAutoNum type="arabicPeriod"/>
              <a:defRPr/>
            </a:pPr>
            <a:r>
              <a:rPr lang="ko-KR" altLang="en-US" dirty="0"/>
              <a:t>오류는 없지만 윈도우 바깥의 </a:t>
            </a:r>
            <a:r>
              <a:rPr lang="en-US" altLang="ko-KR" dirty="0" err="1"/>
              <a:t>seqNo</a:t>
            </a:r>
            <a:r>
              <a:rPr lang="ko-KR" altLang="en-US" dirty="0"/>
              <a:t>를 가진 </a:t>
            </a:r>
            <a:r>
              <a:rPr lang="ko-KR" altLang="en-US" dirty="0" err="1"/>
              <a:t>패킷은</a:t>
            </a:r>
            <a:r>
              <a:rPr lang="ko-KR" altLang="en-US" dirty="0"/>
              <a:t> 폐기됩니다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 err="1"/>
              <a:t>ackNo</a:t>
            </a:r>
            <a:r>
              <a:rPr lang="en-US" altLang="ko-KR" dirty="0"/>
              <a:t>=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n</a:t>
            </a:r>
            <a:r>
              <a:rPr lang="ko-KR" altLang="en-US" dirty="0"/>
              <a:t>을 갖는 </a:t>
            </a:r>
            <a:r>
              <a:rPr lang="en-US" altLang="ko-KR" dirty="0"/>
              <a:t>ACK</a:t>
            </a:r>
            <a:r>
              <a:rPr lang="ko-KR" altLang="en-US" dirty="0"/>
              <a:t>는 </a:t>
            </a:r>
            <a:r>
              <a:rPr lang="ko-KR" altLang="en-US" dirty="0" err="1"/>
              <a:t>송신측에게로</a:t>
            </a:r>
            <a:r>
              <a:rPr lang="ko-KR" altLang="en-US" dirty="0"/>
              <a:t> 전송됩니다</a:t>
            </a:r>
            <a:r>
              <a:rPr lang="en-US" altLang="ko-KR" dirty="0"/>
              <a:t>. </a:t>
            </a:r>
          </a:p>
          <a:p>
            <a:pPr marL="228600" indent="-228600" eaLnBrk="1" hangingPunct="1">
              <a:buFontTx/>
              <a:buAutoNum type="arabicPeriod"/>
              <a:defRPr/>
            </a:pPr>
            <a:r>
              <a:rPr lang="ko-KR" altLang="en-US" dirty="0"/>
              <a:t>수신된 </a:t>
            </a:r>
            <a:r>
              <a:rPr lang="ko-KR" altLang="en-US" dirty="0" err="1"/>
              <a:t>패킷이</a:t>
            </a:r>
            <a:r>
              <a:rPr lang="ko-KR" altLang="en-US" dirty="0"/>
              <a:t> 훼손되었다면 이 </a:t>
            </a:r>
            <a:r>
              <a:rPr lang="ko-KR" altLang="en-US" dirty="0" err="1"/>
              <a:t>패킷은</a:t>
            </a:r>
            <a:r>
              <a:rPr lang="ko-KR" altLang="en-US" dirty="0"/>
              <a:t> 폐기됩니다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2175992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A8062F75-701B-4633-9684-8A790DEF8722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57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3559974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CC889220-7F27-4174-986C-7B23443D4459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58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4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3830459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fld id="{6A2453BD-A250-4223-8D7D-497E3EC90899}" type="slidenum"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59</a:t>
            </a:fld>
            <a:endParaRPr lang="en-US" altLang="ko-KR" sz="1200" b="0" i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957305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/>
              <a:t>오늘날</a:t>
            </a:r>
            <a:r>
              <a:rPr lang="en-US" altLang="ko-KR"/>
              <a:t> </a:t>
            </a:r>
            <a:r>
              <a:rPr lang="ko-KR" altLang="en-US"/>
              <a:t>운영체제는 다중 사용자와 다중 프로그래밍 환경을 제공하며</a:t>
            </a:r>
            <a:r>
              <a:rPr lang="en-US" altLang="ko-KR"/>
              <a:t>, </a:t>
            </a:r>
            <a:r>
              <a:rPr lang="ko-KR" altLang="en-US"/>
              <a:t>그리하여 원격과 로컬 컴퓨터는 동시에 여러 개의 프로세스를 구동하고 있습니다</a:t>
            </a:r>
            <a:r>
              <a:rPr lang="en-US" altLang="ko-KR"/>
              <a:t>. </a:t>
            </a:r>
            <a:r>
              <a:rPr lang="ko-KR" altLang="en-US"/>
              <a:t>따라서 통신을 위해서는 반드시 로컬 호스트</a:t>
            </a:r>
            <a:r>
              <a:rPr lang="en-US" altLang="ko-KR"/>
              <a:t>, </a:t>
            </a:r>
            <a:r>
              <a:rPr lang="ko-KR" altLang="en-US"/>
              <a:t>로컬 프로세스</a:t>
            </a:r>
            <a:r>
              <a:rPr lang="en-US" altLang="ko-KR"/>
              <a:t>, </a:t>
            </a:r>
            <a:r>
              <a:rPr lang="ko-KR" altLang="en-US"/>
              <a:t>원격 호스트</a:t>
            </a:r>
            <a:r>
              <a:rPr lang="en-US" altLang="ko-KR"/>
              <a:t>, </a:t>
            </a:r>
            <a:r>
              <a:rPr lang="ko-KR" altLang="en-US"/>
              <a:t>원격 프로세스를 정의해야만 하는데 이때 각 호스트는 </a:t>
            </a:r>
            <a:r>
              <a:rPr lang="en-US" altLang="ko-KR"/>
              <a:t>IP </a:t>
            </a:r>
            <a:r>
              <a:rPr lang="ko-KR" altLang="en-US"/>
              <a:t>주소를 통해</a:t>
            </a:r>
            <a:r>
              <a:rPr lang="en-US" altLang="ko-KR"/>
              <a:t>, </a:t>
            </a:r>
            <a:r>
              <a:rPr lang="ko-KR" altLang="en-US"/>
              <a:t>각</a:t>
            </a:r>
            <a:r>
              <a:rPr lang="en-US" altLang="ko-KR"/>
              <a:t> </a:t>
            </a:r>
            <a:r>
              <a:rPr lang="ko-KR" altLang="en-US"/>
              <a:t>프로세스는 포트 번호를 통해 정의하게 된다</a:t>
            </a:r>
            <a:r>
              <a:rPr lang="en-US" altLang="ko-KR"/>
              <a:t>.</a:t>
            </a:r>
          </a:p>
          <a:p>
            <a:pPr eaLnBrk="1" hangingPunct="1"/>
            <a:r>
              <a:rPr lang="ko-KR" altLang="en-US"/>
              <a:t>그림은 원격 호스트로부터 시간과 날짜를 얻는 </a:t>
            </a:r>
            <a:r>
              <a:rPr lang="en-US" altLang="ko-KR"/>
              <a:t>daytime </a:t>
            </a:r>
            <a:r>
              <a:rPr lang="ko-KR" altLang="en-US"/>
              <a:t>프로세스가 있을때 로컬 프로세스와 원격 프로세스가 포트 번호로 정의되어 통신하는 모습을 나타내고 있습니다</a:t>
            </a:r>
            <a:r>
              <a:rPr lang="en-US" altLang="ko-KR"/>
              <a:t>.</a:t>
            </a:r>
          </a:p>
          <a:p>
            <a:pPr eaLnBrk="1" hangingPunct="1"/>
            <a:r>
              <a:rPr lang="ko-KR" altLang="en-US"/>
              <a:t>이때 로컬 프로세스는 임시 포트번호를 이용하고</a:t>
            </a:r>
            <a:r>
              <a:rPr lang="en-US" altLang="ko-KR"/>
              <a:t>, </a:t>
            </a:r>
            <a:r>
              <a:rPr lang="ko-KR" altLang="en-US"/>
              <a:t>원격 프로세스 즉 서버는 잘 알려진 포트번호를 사용해 서비스를 제공하고 있습니다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37820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/>
              <a:t>그림은</a:t>
            </a:r>
            <a:r>
              <a:rPr lang="en-US" altLang="ko-KR"/>
              <a:t> </a:t>
            </a:r>
            <a:r>
              <a:rPr lang="ko-KR" altLang="en-US"/>
              <a:t>윈도우 크기 </a:t>
            </a:r>
            <a:r>
              <a:rPr lang="en-US" altLang="ko-KR"/>
              <a:t>2</a:t>
            </a:r>
            <a:r>
              <a:rPr lang="ko-KR" altLang="en-US"/>
              <a:t>와 윈도우 크기 </a:t>
            </a:r>
            <a:r>
              <a:rPr lang="en-US" altLang="ko-KR"/>
              <a:t>3</a:t>
            </a:r>
            <a:r>
              <a:rPr lang="ko-KR" altLang="en-US"/>
              <a:t>일때를 비교한다</a:t>
            </a:r>
            <a:r>
              <a:rPr lang="en-US" altLang="ko-KR"/>
              <a:t>.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4468428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b="0" i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/>
              <a:t>그림은 피기배킹을 이용하여 양방향통신이 가능한 </a:t>
            </a:r>
            <a:r>
              <a:rPr lang="en-US" altLang="ko-KR"/>
              <a:t>GBN</a:t>
            </a:r>
            <a:r>
              <a:rPr lang="ko-KR" altLang="en-US"/>
              <a:t>의 개략적인 동작을 보여줍니다</a:t>
            </a:r>
            <a:r>
              <a:rPr lang="en-US" altLang="ko-KR"/>
              <a:t>. </a:t>
            </a:r>
            <a:r>
              <a:rPr lang="ko-KR" altLang="en-US"/>
              <a:t>클라이언트와 서버는 각각 송신 윈도우와 수신 윈도우 두 개의 독립적인 윈도우를 갖습니다</a:t>
            </a:r>
            <a:r>
              <a:rPr lang="en-US" altLang="ko-KR"/>
              <a:t>.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804263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68004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dirty="0"/>
              <a:t>조금 전 로컬 프로세스와 원격 프로세스가 임시 포트번호와 잘 알려진 포트번호를 사용한다고 설명하였습니다</a:t>
            </a:r>
            <a:r>
              <a:rPr lang="en-US" altLang="ko-KR" dirty="0"/>
              <a:t>. </a:t>
            </a:r>
            <a:r>
              <a:rPr lang="ko-KR" altLang="en-US" dirty="0"/>
              <a:t>임시 포트번호는 단명하는 </a:t>
            </a:r>
            <a:r>
              <a:rPr lang="ko-KR" altLang="en-US" dirty="0" err="1"/>
              <a:t>포트번호라고</a:t>
            </a:r>
            <a:r>
              <a:rPr lang="ko-KR" altLang="en-US" dirty="0"/>
              <a:t> 하여 클라이언트의 수명이 서버와 다르게 짧기 때문에 사용하는 표현입니다</a:t>
            </a:r>
            <a:r>
              <a:rPr lang="en-US" altLang="ko-KR" dirty="0"/>
              <a:t>. </a:t>
            </a:r>
            <a:r>
              <a:rPr lang="ko-KR" altLang="en-US" dirty="0"/>
              <a:t>이러한 임시 포트번호는 잘 알려진 포트번호보다 크게</a:t>
            </a:r>
            <a:r>
              <a:rPr lang="en-US" altLang="ko-KR" dirty="0"/>
              <a:t> </a:t>
            </a:r>
            <a:r>
              <a:rPr lang="ko-KR" altLang="en-US" dirty="0"/>
              <a:t>즉</a:t>
            </a:r>
            <a:r>
              <a:rPr lang="en-US" altLang="ko-KR" dirty="0"/>
              <a:t>, 1,023</a:t>
            </a:r>
            <a:r>
              <a:rPr lang="ko-KR" altLang="en-US" dirty="0"/>
              <a:t>보다 크게 지정하도록 권장하고 있습니다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잘 알려진 포트는 </a:t>
            </a:r>
            <a:r>
              <a:rPr lang="en-US" altLang="ko-KR" dirty="0"/>
              <a:t>0~1,023 </a:t>
            </a:r>
            <a:r>
              <a:rPr lang="ko-KR" altLang="en-US" dirty="0"/>
              <a:t>범위 내의 포트로 대표적으로는 우리가 쓰는 </a:t>
            </a:r>
            <a:r>
              <a:rPr lang="en-US" altLang="ko-KR" dirty="0"/>
              <a:t>FTP</a:t>
            </a:r>
            <a:r>
              <a:rPr lang="ko-KR" altLang="en-US" dirty="0"/>
              <a:t>가 </a:t>
            </a:r>
            <a:r>
              <a:rPr lang="en-US" altLang="ko-KR" dirty="0"/>
              <a:t>20/21, HTTP 80</a:t>
            </a:r>
            <a:r>
              <a:rPr lang="ko-KR" altLang="en-US" dirty="0"/>
              <a:t>번 포트</a:t>
            </a:r>
            <a:r>
              <a:rPr lang="en-US" altLang="ko-KR" dirty="0"/>
              <a:t>, </a:t>
            </a:r>
            <a:r>
              <a:rPr lang="ko-KR" altLang="en-US" dirty="0"/>
              <a:t>전자메일 </a:t>
            </a:r>
            <a:r>
              <a:rPr lang="en-US" altLang="ko-KR" dirty="0"/>
              <a:t>POP3</a:t>
            </a:r>
            <a:r>
              <a:rPr lang="ko-KR" altLang="en-US" dirty="0"/>
              <a:t>가 </a:t>
            </a:r>
            <a:r>
              <a:rPr lang="en-US" altLang="ko-KR" dirty="0"/>
              <a:t>110</a:t>
            </a:r>
            <a:r>
              <a:rPr lang="ko-KR" altLang="en-US" dirty="0"/>
              <a:t>번 포트 등 있습니다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등록된 포트는 </a:t>
            </a:r>
            <a:r>
              <a:rPr lang="en-US" altLang="ko-KR" dirty="0"/>
              <a:t>ICANN</a:t>
            </a:r>
            <a:r>
              <a:rPr lang="ko-KR" altLang="en-US" dirty="0"/>
              <a:t>에 배정되거나 제어되지 않으나</a:t>
            </a:r>
            <a:r>
              <a:rPr lang="en-US" altLang="ko-KR" dirty="0"/>
              <a:t>, </a:t>
            </a:r>
            <a:r>
              <a:rPr lang="ko-KR" altLang="en-US" dirty="0"/>
              <a:t>중복을 피하기 위해 등록될 수 있는 포트 번호로</a:t>
            </a:r>
            <a:r>
              <a:rPr lang="en-US" altLang="ko-KR" dirty="0"/>
              <a:t>, </a:t>
            </a:r>
            <a:r>
              <a:rPr lang="ko-KR" altLang="en-US" dirty="0"/>
              <a:t>국제적으로 유명한 회사들이 자사 서비스를 위해 등록해 둔 번호를 확인할 수 있습니다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마지막 동적 포트는 임시 또는 개인용으로 사용될 수 있습니다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257362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99042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4" descr="title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 r="62444"/>
          <a:stretch>
            <a:fillRect/>
          </a:stretch>
        </p:blipFill>
        <p:spPr bwMode="auto">
          <a:xfrm>
            <a:off x="2032000" y="0"/>
            <a:ext cx="7112000" cy="638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>
            <a:spLocks noChangeArrowheads="1"/>
          </p:cNvSpPr>
          <p:nvPr/>
        </p:nvSpPr>
        <p:spPr bwMode="invGray">
          <a:xfrm>
            <a:off x="881063" y="109538"/>
            <a:ext cx="66675" cy="74612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invGray">
          <a:xfrm>
            <a:off x="881063" y="338138"/>
            <a:ext cx="66675" cy="74612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invGray">
          <a:xfrm>
            <a:off x="881063" y="565150"/>
            <a:ext cx="66675" cy="74613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000000"/>
              </a:solidFill>
              <a:latin typeface="Symbol" pitchFamily="18" charset="2"/>
            </a:endParaRP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4538663" y="6661150"/>
            <a:ext cx="4332287" cy="74613"/>
            <a:chOff x="2859" y="4202"/>
            <a:chExt cx="2729" cy="41"/>
          </a:xfrm>
        </p:grpSpPr>
        <p:sp>
          <p:nvSpPr>
            <p:cNvPr id="9" name="Oval 8"/>
            <p:cNvSpPr>
              <a:spLocks noChangeArrowheads="1"/>
            </p:cNvSpPr>
            <p:nvPr/>
          </p:nvSpPr>
          <p:spPr bwMode="invGray">
            <a:xfrm>
              <a:off x="2859" y="4202"/>
              <a:ext cx="42" cy="41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b="1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invGray">
            <a:xfrm>
              <a:off x="3243" y="4202"/>
              <a:ext cx="42" cy="41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b="1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invGray">
            <a:xfrm>
              <a:off x="3627" y="4202"/>
              <a:ext cx="41" cy="41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b="1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invGray">
            <a:xfrm>
              <a:off x="4011" y="4202"/>
              <a:ext cx="41" cy="41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b="1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invGray">
            <a:xfrm>
              <a:off x="4395" y="4202"/>
              <a:ext cx="42" cy="41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b="1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invGray">
            <a:xfrm>
              <a:off x="4779" y="4202"/>
              <a:ext cx="42" cy="41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b="1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invGray">
            <a:xfrm>
              <a:off x="5163" y="4202"/>
              <a:ext cx="42" cy="41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b="1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invGray">
            <a:xfrm>
              <a:off x="5547" y="4202"/>
              <a:ext cx="41" cy="41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b="1">
                <a:solidFill>
                  <a:srgbClr val="000000"/>
                </a:solidFill>
                <a:latin typeface="Symbol" pitchFamily="18" charset="2"/>
              </a:endParaRPr>
            </a:p>
          </p:txBody>
        </p:sp>
      </p:grpSp>
      <p:sp>
        <p:nvSpPr>
          <p:cNvPr id="17" name="Oval 16"/>
          <p:cNvSpPr>
            <a:spLocks noChangeArrowheads="1"/>
          </p:cNvSpPr>
          <p:nvPr/>
        </p:nvSpPr>
        <p:spPr bwMode="invGray">
          <a:xfrm>
            <a:off x="881063" y="793750"/>
            <a:ext cx="66675" cy="74613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18" name="Oval 35"/>
          <p:cNvSpPr>
            <a:spLocks noChangeArrowheads="1"/>
          </p:cNvSpPr>
          <p:nvPr userDrawn="1"/>
        </p:nvSpPr>
        <p:spPr bwMode="invGray">
          <a:xfrm>
            <a:off x="890588" y="1047750"/>
            <a:ext cx="66675" cy="74613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19" name="Oval 36"/>
          <p:cNvSpPr>
            <a:spLocks noChangeArrowheads="1"/>
          </p:cNvSpPr>
          <p:nvPr userDrawn="1"/>
        </p:nvSpPr>
        <p:spPr bwMode="invGray">
          <a:xfrm>
            <a:off x="890588" y="1276350"/>
            <a:ext cx="66675" cy="74613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20" name="Oval 37"/>
          <p:cNvSpPr>
            <a:spLocks noChangeArrowheads="1"/>
          </p:cNvSpPr>
          <p:nvPr userDrawn="1"/>
        </p:nvSpPr>
        <p:spPr bwMode="invGray">
          <a:xfrm>
            <a:off x="890588" y="1503363"/>
            <a:ext cx="66675" cy="74612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21" name="Oval 38"/>
          <p:cNvSpPr>
            <a:spLocks noChangeArrowheads="1"/>
          </p:cNvSpPr>
          <p:nvPr userDrawn="1"/>
        </p:nvSpPr>
        <p:spPr bwMode="invGray">
          <a:xfrm>
            <a:off x="890588" y="1731963"/>
            <a:ext cx="66675" cy="74612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143381" name="Rectangle 2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ko-KR" altLang="en-US" dirty="0"/>
              <a:t>마스터 제목 유형 편집</a:t>
            </a:r>
          </a:p>
        </p:txBody>
      </p:sp>
      <p:sp>
        <p:nvSpPr>
          <p:cNvPr id="143382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4114800"/>
            <a:ext cx="6400800" cy="1752600"/>
          </a:xfrm>
        </p:spPr>
        <p:txBody>
          <a:bodyPr/>
          <a:lstStyle>
            <a:lvl1pPr marL="0" indent="0" algn="ctr">
              <a:buFont typeface="Webdings" pitchFamily="18" charset="2"/>
              <a:buNone/>
              <a:defRPr/>
            </a:lvl1pPr>
          </a:lstStyle>
          <a:p>
            <a:r>
              <a:rPr lang="ko-KR" altLang="en-US"/>
              <a:t>마스터 부제목 유형 편집</a:t>
            </a:r>
          </a:p>
        </p:txBody>
      </p:sp>
      <p:sp>
        <p:nvSpPr>
          <p:cNvPr id="22" name="Rectangle 23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i="1">
                <a:solidFill>
                  <a:srgbClr val="FFFFFF"/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FFFFF"/>
                </a:solidFill>
                <a:cs typeface="Arial" pitchFamily="34" charset="0"/>
              </a:defRPr>
            </a:lvl1pPr>
          </a:lstStyle>
          <a:p>
            <a:pPr>
              <a:defRPr/>
            </a:pPr>
            <a:r>
              <a:rPr lang="ko-KR" altLang="en-US"/>
              <a:t>한남대학교 컴퓨터공학과</a:t>
            </a:r>
            <a:endParaRPr lang="en-US" altLang="ko-KR"/>
          </a:p>
        </p:txBody>
      </p:sp>
      <p:sp>
        <p:nvSpPr>
          <p:cNvPr id="24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i="1">
                <a:solidFill>
                  <a:srgbClr val="FFFFFF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fld id="{3B49EC47-C864-491B-85F2-4A8DF21B6FF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981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A4895F99-6AA8-492C-917E-A56D59BCF41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4575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943725" y="466725"/>
            <a:ext cx="2286000" cy="550386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5725" y="466725"/>
            <a:ext cx="6705600" cy="55038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69FF449E-094D-419E-B176-5AC1F3F4212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6056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725" y="466725"/>
            <a:ext cx="9144000" cy="59531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39763" y="1550988"/>
            <a:ext cx="3810000" cy="44196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02163" y="1550988"/>
            <a:ext cx="3810000" cy="44196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7762E5B1-79AD-4DC4-BD7C-B5046E74CBE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58739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85000"/>
                  <a:lumOff val="15000"/>
                </a:schemeClr>
              </a:buClr>
              <a:buFont typeface="휴먼엑스포" pitchFamily="18" charset="-127"/>
              <a:buChar char="▣"/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8D362219-FC63-4FBD-8956-9454F1AE65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4685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제목 및 다이어그램 또는 조직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SmartArt 개체 틀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368CB1F7-45E2-477B-96C1-E59266F3EC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6175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725" y="466725"/>
            <a:ext cx="9144000" cy="595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39763" y="1550988"/>
            <a:ext cx="3810000" cy="4419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02163" y="1550988"/>
            <a:ext cx="3810000" cy="213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02163" y="3836988"/>
            <a:ext cx="3810000" cy="213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ea typeface="굴림" pitchFamily="50" charset="-127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C6316C22-428C-4666-939C-3D36DF30341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4518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7A1C4819-F73E-4B8D-9299-A1000C91134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0514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EF420B95-1AB3-411F-A01A-050FE15AFAF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3408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39763" y="1550988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02163" y="1550988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58C10CB2-60B9-4AE1-B36F-8DB588DB814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975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FFF0C494-B7AA-4D5A-826E-5B1FABF398C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2105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955B8E7A-18A6-444E-91E3-BB847EE3CA2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8097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altLang="ko-KR" sz="1200" b="1" i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3.</a:t>
            </a:r>
            <a:fld id="{E1EC649E-DCA7-4E2A-A42F-AB0C5EA2DBCE}" type="slidenum">
              <a:rPr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51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82AD1478-D1A7-4B83-B31F-255B97CB4B5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7581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>
                <a:cs typeface="Arial" pitchFamily="34" charset="0"/>
              </a:defRPr>
            </a:lvl1pPr>
          </a:lstStyle>
          <a:p>
            <a:pPr>
              <a:defRPr/>
            </a:pPr>
            <a:fld id="{FE8F4C7E-CB08-4924-898D-AB7763EA303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271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4" descr="title"/>
          <p:cNvPicPr>
            <a:picLocks noChangeAspect="1" noChangeArrowheads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 r="62444"/>
          <a:stretch>
            <a:fillRect/>
          </a:stretch>
        </p:blipFill>
        <p:spPr bwMode="auto">
          <a:xfrm>
            <a:off x="3716338" y="2049463"/>
            <a:ext cx="5427662" cy="449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invGray">
          <a:xfrm>
            <a:off x="0" y="6572250"/>
            <a:ext cx="9144000" cy="285750"/>
          </a:xfrm>
          <a:prstGeom prst="rect">
            <a:avLst/>
          </a:prstGeom>
          <a:solidFill>
            <a:srgbClr val="3366CC"/>
          </a:solidFill>
          <a:ln>
            <a:noFill/>
          </a:ln>
          <a:effectLst>
            <a:prstShdw prst="shdw17" dist="17961" dir="2700000">
              <a:srgbClr val="1F3D7A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1028" name="Oval 14"/>
          <p:cNvSpPr>
            <a:spLocks noChangeArrowheads="1"/>
          </p:cNvSpPr>
          <p:nvPr/>
        </p:nvSpPr>
        <p:spPr bwMode="invGray">
          <a:xfrm>
            <a:off x="804863" y="117475"/>
            <a:ext cx="66675" cy="66675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1029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85725" y="466725"/>
            <a:ext cx="91440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 마스터 제목 유형 편집</a:t>
            </a:r>
          </a:p>
        </p:txBody>
      </p:sp>
      <p:sp>
        <p:nvSpPr>
          <p:cNvPr id="1030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142355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spcBef>
                <a:spcPct val="50000"/>
              </a:spcBef>
              <a:buFontTx/>
              <a:buNone/>
              <a:defRPr sz="1400" i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ko-KR" b="1"/>
          </a:p>
        </p:txBody>
      </p:sp>
      <p:sp>
        <p:nvSpPr>
          <p:cNvPr id="142357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10425" y="65913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50000"/>
              </a:spcBef>
              <a:buFontTx/>
              <a:buNone/>
              <a:defRPr sz="1400" i="0">
                <a:solidFill>
                  <a:srgbClr val="FFFFFF"/>
                </a:solidFill>
                <a:latin typeface="Berlin Sans FB" pitchFamily="34" charset="0"/>
                <a:ea typeface="+mn-ea"/>
                <a:cs typeface="+mn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9988797D-BEA4-46A0-AFA5-A6711D234BC9}" type="slidenum">
              <a:rPr lang="ko-KR" altLang="en-US" b="1"/>
              <a:pPr fontAlgn="base">
                <a:spcAft>
                  <a:spcPct val="0"/>
                </a:spcAft>
                <a:defRPr/>
              </a:pPr>
              <a:t>‹#›</a:t>
            </a:fld>
            <a:endParaRPr lang="en-US" altLang="ko-KR" b="1"/>
          </a:p>
        </p:txBody>
      </p:sp>
      <p:sp>
        <p:nvSpPr>
          <p:cNvPr id="22538" name="Text Box 22"/>
          <p:cNvSpPr txBox="1">
            <a:spLocks noChangeArrowheads="1"/>
          </p:cNvSpPr>
          <p:nvPr/>
        </p:nvSpPr>
        <p:spPr bwMode="auto">
          <a:xfrm>
            <a:off x="6521450" y="6588125"/>
            <a:ext cx="2064989" cy="28623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i="0" dirty="0">
                <a:solidFill>
                  <a:srgbClr val="FFFFFF"/>
                </a:solidFill>
                <a:latin typeface="Berlin Sans FB" pitchFamily="34" charset="0"/>
              </a:rPr>
              <a:t>HALLYM  UNIVERSITY</a:t>
            </a:r>
          </a:p>
        </p:txBody>
      </p:sp>
      <p:sp>
        <p:nvSpPr>
          <p:cNvPr id="1035" name="Rectangle 27"/>
          <p:cNvSpPr>
            <a:spLocks noChangeArrowheads="1"/>
          </p:cNvSpPr>
          <p:nvPr/>
        </p:nvSpPr>
        <p:spPr bwMode="invGray">
          <a:xfrm>
            <a:off x="0" y="0"/>
            <a:ext cx="9144000" cy="315913"/>
          </a:xfrm>
          <a:prstGeom prst="rect">
            <a:avLst/>
          </a:prstGeom>
          <a:solidFill>
            <a:srgbClr val="3366CC"/>
          </a:solidFill>
          <a:ln>
            <a:noFill/>
          </a:ln>
          <a:effectLst>
            <a:prstShdw prst="shdw17" dist="17961" dir="2700000">
              <a:srgbClr val="1F3D7A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22540" name="Text Box 28"/>
          <p:cNvSpPr txBox="1">
            <a:spLocks noChangeArrowheads="1"/>
          </p:cNvSpPr>
          <p:nvPr/>
        </p:nvSpPr>
        <p:spPr bwMode="auto">
          <a:xfrm>
            <a:off x="-42863" y="0"/>
            <a:ext cx="184151" cy="3127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600" i="0">
              <a:solidFill>
                <a:srgbClr val="FFFFFF"/>
              </a:solidFill>
              <a:latin typeface="Berlin Sans FB" pitchFamily="34" charset="0"/>
            </a:endParaRPr>
          </a:p>
        </p:txBody>
      </p:sp>
      <p:sp>
        <p:nvSpPr>
          <p:cNvPr id="22541" name="Text Box 35"/>
          <p:cNvSpPr txBox="1">
            <a:spLocks noChangeArrowheads="1"/>
          </p:cNvSpPr>
          <p:nvPr/>
        </p:nvSpPr>
        <p:spPr bwMode="auto">
          <a:xfrm>
            <a:off x="44450" y="6567488"/>
            <a:ext cx="2297424" cy="28623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i="0" dirty="0">
                <a:solidFill>
                  <a:srgbClr val="FFFFFF"/>
                </a:solidFill>
                <a:latin typeface="Berlin Sans FB" pitchFamily="34" charset="0"/>
              </a:rPr>
              <a:t>Http://hsnl.hallym.ac.kr</a:t>
            </a:r>
          </a:p>
        </p:txBody>
      </p:sp>
      <p:sp>
        <p:nvSpPr>
          <p:cNvPr id="1039" name="Freeform 37"/>
          <p:cNvSpPr>
            <a:spLocks/>
          </p:cNvSpPr>
          <p:nvPr/>
        </p:nvSpPr>
        <p:spPr bwMode="auto">
          <a:xfrm>
            <a:off x="6332538" y="6781800"/>
            <a:ext cx="249237" cy="76200"/>
          </a:xfrm>
          <a:custGeom>
            <a:avLst/>
            <a:gdLst>
              <a:gd name="T0" fmla="*/ 0 w 157"/>
              <a:gd name="T1" fmla="*/ 2147483647 h 51"/>
              <a:gd name="T2" fmla="*/ 2147483647 w 157"/>
              <a:gd name="T3" fmla="*/ 2147483647 h 51"/>
              <a:gd name="T4" fmla="*/ 2147483647 w 157"/>
              <a:gd name="T5" fmla="*/ 2147483647 h 51"/>
              <a:gd name="T6" fmla="*/ 2147483647 w 157"/>
              <a:gd name="T7" fmla="*/ 2147483647 h 51"/>
              <a:gd name="T8" fmla="*/ 2147483647 w 157"/>
              <a:gd name="T9" fmla="*/ 0 h 51"/>
              <a:gd name="T10" fmla="*/ 0 w 157"/>
              <a:gd name="T11" fmla="*/ 2147483647 h 5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57" h="51">
                <a:moveTo>
                  <a:pt x="0" y="51"/>
                </a:moveTo>
                <a:lnTo>
                  <a:pt x="157" y="51"/>
                </a:lnTo>
                <a:lnTo>
                  <a:pt x="157" y="1"/>
                </a:lnTo>
                <a:lnTo>
                  <a:pt x="79" y="43"/>
                </a:lnTo>
                <a:lnTo>
                  <a:pt x="1" y="0"/>
                </a:lnTo>
                <a:lnTo>
                  <a:pt x="0" y="51"/>
                </a:lnTo>
                <a:close/>
              </a:path>
            </a:pathLst>
          </a:custGeom>
          <a:solidFill>
            <a:srgbClr val="3366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3200" b="1" i="1">
              <a:solidFill>
                <a:srgbClr val="000000"/>
              </a:solidFill>
              <a:latin typeface="Baby Kruffy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508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</p:sldLayoutIdLst>
  <p:hf hdr="0" ftr="0" dt="0"/>
  <p:txStyles>
    <p:titleStyle>
      <a:lvl1pPr marL="571500" indent="-571500" algn="l" rtl="0" eaLnBrk="0" fontAlgn="base" latinLnBrk="1" hangingPunct="0">
        <a:spcBef>
          <a:spcPct val="0"/>
        </a:spcBef>
        <a:spcAft>
          <a:spcPct val="0"/>
        </a:spcAft>
        <a:buClr>
          <a:schemeClr val="tx1"/>
        </a:buClr>
        <a:buFont typeface="Wingdings" pitchFamily="2" charset="2"/>
        <a:buChar char=""/>
        <a:defRPr kumimoji="1" sz="3600">
          <a:solidFill>
            <a:schemeClr val="tx2"/>
          </a:solidFill>
          <a:latin typeface="HY헤드라인M" pitchFamily="18" charset="-127"/>
          <a:ea typeface="HY헤드라인M" pitchFamily="18" charset="-127"/>
          <a:cs typeface="+mj-cs"/>
        </a:defRPr>
      </a:lvl1pPr>
      <a:lvl2pPr marL="571500" indent="-571500" algn="l" rtl="0" eaLnBrk="0" fontAlgn="base" latinLnBrk="1" hangingPunct="0">
        <a:spcBef>
          <a:spcPct val="0"/>
        </a:spcBef>
        <a:spcAft>
          <a:spcPct val="0"/>
        </a:spcAft>
        <a:buClr>
          <a:schemeClr val="tx1"/>
        </a:buClr>
        <a:buFont typeface="Wingdings" pitchFamily="2" charset="2"/>
        <a:buChar char=""/>
        <a:defRPr kumimoji="1"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2pPr>
      <a:lvl3pPr marL="571500" indent="-571500" algn="l" rtl="0" eaLnBrk="0" fontAlgn="base" latinLnBrk="1" hangingPunct="0">
        <a:spcBef>
          <a:spcPct val="0"/>
        </a:spcBef>
        <a:spcAft>
          <a:spcPct val="0"/>
        </a:spcAft>
        <a:buClr>
          <a:schemeClr val="tx1"/>
        </a:buClr>
        <a:buFont typeface="Wingdings" pitchFamily="2" charset="2"/>
        <a:buChar char=""/>
        <a:defRPr kumimoji="1"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3pPr>
      <a:lvl4pPr marL="571500" indent="-571500" algn="l" rtl="0" eaLnBrk="0" fontAlgn="base" latinLnBrk="1" hangingPunct="0">
        <a:spcBef>
          <a:spcPct val="0"/>
        </a:spcBef>
        <a:spcAft>
          <a:spcPct val="0"/>
        </a:spcAft>
        <a:buClr>
          <a:schemeClr val="tx1"/>
        </a:buClr>
        <a:buFont typeface="Wingdings" pitchFamily="2" charset="2"/>
        <a:buChar char=""/>
        <a:defRPr kumimoji="1"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4pPr>
      <a:lvl5pPr marL="571500" indent="-571500" algn="l" rtl="0" eaLnBrk="0" fontAlgn="base" latinLnBrk="1" hangingPunct="0">
        <a:spcBef>
          <a:spcPct val="0"/>
        </a:spcBef>
        <a:spcAft>
          <a:spcPct val="0"/>
        </a:spcAft>
        <a:buClr>
          <a:schemeClr val="tx1"/>
        </a:buClr>
        <a:buFont typeface="Wingdings" pitchFamily="2" charset="2"/>
        <a:buChar char=""/>
        <a:defRPr kumimoji="1"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휴먼엑스포" pitchFamily="18" charset="-127"/>
          <a:ea typeface="휴먼엑스포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휴먼엑스포" pitchFamily="18" charset="-127"/>
          <a:ea typeface="휴먼엑스포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휴먼엑스포" pitchFamily="18" charset="-127"/>
          <a:ea typeface="휴먼엑스포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휴먼엑스포" pitchFamily="18" charset="-127"/>
          <a:ea typeface="휴먼엑스포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ebdings" pitchFamily="18" charset="2"/>
        <a:buChar char="&lt;"/>
        <a:defRPr kumimoji="1" sz="28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w"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"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Times New Roman" pitchFamily="18" charset="0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Times New Roman" pitchFamily="18" charset="0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Times New Roman" pitchFamily="18" charset="0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Times New Roman" pitchFamily="18" charset="0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Times New Roman" pitchFamily="18" charset="0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ana.org/assignments/service-names-port-numbers/service-names-port-numbers.tx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1714500" y="6604000"/>
            <a:ext cx="5656263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833" tIns="51417" rIns="102833" bIns="51417">
            <a:spAutoFit/>
          </a:bodyPr>
          <a:lstStyle>
            <a:lvl1pPr defTabSz="10287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defTabSz="10287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defTabSz="10287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defTabSz="10287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defTabSz="10287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fontAlgn="base" latinLnBrk="0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ko-KR" sz="1000" b="0" dirty="0">
                <a:solidFill>
                  <a:srgbClr val="000000"/>
                </a:solidFill>
                <a:latin typeface="Arial" pitchFamily="34" charset="0"/>
              </a:rPr>
              <a:t>.</a:t>
            </a: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2267744" y="1577182"/>
            <a:ext cx="4156075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4800" dirty="0">
                <a:solidFill>
                  <a:srgbClr val="FF0000"/>
                </a:solidFill>
                <a:latin typeface="Times"/>
                <a:cs typeface="Arial" pitchFamily="34" charset="0"/>
              </a:rPr>
              <a:t>Chapter 23</a:t>
            </a:r>
          </a:p>
        </p:txBody>
      </p:sp>
      <p:sp>
        <p:nvSpPr>
          <p:cNvPr id="17412" name="Text Box 6"/>
          <p:cNvSpPr txBox="1">
            <a:spLocks noChangeArrowheads="1"/>
          </p:cNvSpPr>
          <p:nvPr/>
        </p:nvSpPr>
        <p:spPr bwMode="auto">
          <a:xfrm>
            <a:off x="2267744" y="2780928"/>
            <a:ext cx="473392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4400" b="0" i="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전송층의</a:t>
            </a:r>
            <a:r>
              <a:rPr lang="en-US" altLang="ko-KR" sz="4400" b="0" i="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</a:t>
            </a:r>
            <a:r>
              <a:rPr lang="ko-KR" altLang="en-US" sz="4400" b="0" i="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개요</a:t>
            </a:r>
            <a:br>
              <a:rPr lang="en-US" altLang="ko-KR" sz="4400" b="0" i="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</a:br>
            <a:r>
              <a:rPr lang="en-US" altLang="ko-KR" sz="4400" b="0" i="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(Transport  Layer)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</a:pPr>
            <a:endParaRPr lang="en-US" altLang="ko-KR" sz="4400" b="0" i="0" dirty="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89975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0"/>
          <p:cNvSpPr txBox="1">
            <a:spLocks noChangeArrowheads="1"/>
          </p:cNvSpPr>
          <p:nvPr/>
        </p:nvSpPr>
        <p:spPr bwMode="auto">
          <a:xfrm>
            <a:off x="76200" y="696913"/>
            <a:ext cx="88392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b="0" i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UNIX </a:t>
            </a:r>
            <a:r>
              <a:rPr lang="ko-KR" altLang="en-US" sz="2800" b="0" i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시스템에서 잘 알려진 포트들은 </a:t>
            </a:r>
            <a:r>
              <a:rPr lang="en-US" altLang="ko-KR" sz="2800" b="0" i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/etc/services</a:t>
            </a:r>
            <a:r>
              <a:rPr lang="ko-KR" altLang="en-US" sz="2800" b="0" i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라는 파일에 저장되어 있다</a:t>
            </a:r>
            <a:r>
              <a:rPr lang="en-US" altLang="ko-KR" sz="2800" b="0" i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ko-KR" altLang="en-US" sz="2800" b="0" i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다음은 </a:t>
            </a:r>
            <a:r>
              <a:rPr lang="en-US" altLang="ko-KR" sz="2800" b="0" i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tftp </a:t>
            </a:r>
            <a:r>
              <a:rPr lang="ko-KR" altLang="en-US" sz="2800" b="0" i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포트 번호이다</a:t>
            </a:r>
            <a:r>
              <a:rPr lang="en-US" altLang="ko-KR" sz="2800" b="0" i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grpSp>
        <p:nvGrpSpPr>
          <p:cNvPr id="28675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28685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838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23.1</a:t>
              </a:r>
            </a:p>
          </p:txBody>
        </p:sp>
      </p:grpSp>
      <p:sp>
        <p:nvSpPr>
          <p:cNvPr id="28676" name="Text Box 20"/>
          <p:cNvSpPr txBox="1">
            <a:spLocks noChangeArrowheads="1"/>
          </p:cNvSpPr>
          <p:nvPr/>
        </p:nvSpPr>
        <p:spPr bwMode="auto">
          <a:xfrm>
            <a:off x="76200" y="3276600"/>
            <a:ext cx="8839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b="0" i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SNMP (9</a:t>
            </a:r>
            <a:r>
              <a:rPr lang="ko-KR" altLang="en-US" sz="2800" b="0" i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장 참조</a:t>
            </a:r>
            <a:r>
              <a:rPr lang="en-US" altLang="ko-KR" sz="2800" b="0" i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ko-KR" altLang="en-US" sz="2800" b="0" i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는 두 개의 서로 다른 목적을 가지고 있는 포트번호</a:t>
            </a:r>
            <a:r>
              <a:rPr lang="en-US" altLang="ko-KR" sz="2800" b="0" i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(161, 162)</a:t>
            </a:r>
            <a:r>
              <a:rPr lang="ko-KR" altLang="en-US" sz="2800" b="0" i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를 사용한다</a:t>
            </a:r>
            <a:r>
              <a:rPr lang="en-US" altLang="ko-KR" sz="2800" b="0" i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grpSp>
        <p:nvGrpSpPr>
          <p:cNvPr id="28677" name="Group 2"/>
          <p:cNvGrpSpPr>
            <a:grpSpLocks/>
          </p:cNvGrpSpPr>
          <p:nvPr/>
        </p:nvGrpSpPr>
        <p:grpSpPr bwMode="auto">
          <a:xfrm>
            <a:off x="327025" y="1905000"/>
            <a:ext cx="8264525" cy="1031875"/>
            <a:chOff x="228600" y="2133600"/>
            <a:chExt cx="8264879" cy="1031823"/>
          </a:xfrm>
        </p:grpSpPr>
        <p:pic>
          <p:nvPicPr>
            <p:cNvPr id="2868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2133600"/>
              <a:ext cx="8264879" cy="1031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4" name="Rectangle 1"/>
            <p:cNvSpPr>
              <a:spLocks noChangeArrowheads="1"/>
            </p:cNvSpPr>
            <p:nvPr/>
          </p:nvSpPr>
          <p:spPr bwMode="auto">
            <a:xfrm>
              <a:off x="228600" y="2133600"/>
              <a:ext cx="8153400" cy="1031823"/>
            </a:xfrm>
            <a:prstGeom prst="rect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</p:grpSp>
      <p:grpSp>
        <p:nvGrpSpPr>
          <p:cNvPr id="28678" name="Group 3"/>
          <p:cNvGrpSpPr>
            <a:grpSpLocks/>
          </p:cNvGrpSpPr>
          <p:nvPr/>
        </p:nvGrpSpPr>
        <p:grpSpPr bwMode="auto">
          <a:xfrm>
            <a:off x="157163" y="4572000"/>
            <a:ext cx="8669337" cy="1336675"/>
            <a:chOff x="157612" y="4571999"/>
            <a:chExt cx="8668818" cy="1336905"/>
          </a:xfrm>
        </p:grpSpPr>
        <p:pic>
          <p:nvPicPr>
            <p:cNvPr id="2868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612" y="4648200"/>
              <a:ext cx="8325874" cy="605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81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70" y="5257800"/>
              <a:ext cx="8508860" cy="65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2" name="Rectangle 13"/>
            <p:cNvSpPr>
              <a:spLocks noChangeArrowheads="1"/>
            </p:cNvSpPr>
            <p:nvPr/>
          </p:nvSpPr>
          <p:spPr bwMode="auto">
            <a:xfrm>
              <a:off x="228600" y="4571999"/>
              <a:ext cx="8153400" cy="1280160"/>
            </a:xfrm>
            <a:prstGeom prst="rect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D0FEC-8D18-49C8-BA07-26BA3F5C21D1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10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76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en-US" altLang="ko-KR" sz="2000" dirty="0">
                <a:latin typeface="+mn-ea"/>
              </a:rPr>
              <a:t>TCP </a:t>
            </a:r>
            <a:r>
              <a:rPr lang="ko-KR" altLang="en-US" sz="2000" dirty="0">
                <a:latin typeface="+mn-ea"/>
              </a:rPr>
              <a:t>모음의 전송 계층 프로토콜은 연결을 설정하기 위하여 각 종단</a:t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마다 </a:t>
            </a:r>
            <a:r>
              <a:rPr lang="en-US" altLang="ko-KR" sz="2000" dirty="0">
                <a:latin typeface="+mn-ea"/>
              </a:rPr>
              <a:t>IP </a:t>
            </a:r>
            <a:r>
              <a:rPr lang="ko-KR" altLang="en-US" sz="2000" dirty="0">
                <a:latin typeface="+mn-ea"/>
              </a:rPr>
              <a:t>주소와 포트번호가 필요</a:t>
            </a:r>
            <a:endParaRPr lang="en-US" altLang="ko-KR" sz="2000" dirty="0">
              <a:latin typeface="+mn-ea"/>
            </a:endParaRPr>
          </a:p>
          <a:p>
            <a:pPr>
              <a:defRPr/>
            </a:pPr>
            <a:r>
              <a:rPr lang="en-US" altLang="ko-KR" sz="2000" dirty="0">
                <a:latin typeface="+mn-ea"/>
              </a:rPr>
              <a:t>IP </a:t>
            </a:r>
            <a:r>
              <a:rPr lang="ko-KR" altLang="en-US" sz="2000" dirty="0">
                <a:latin typeface="+mn-ea"/>
              </a:rPr>
              <a:t>주소와 포트번호의 조합 </a:t>
            </a:r>
            <a:r>
              <a:rPr lang="en-US" altLang="ko-KR" sz="2000" dirty="0">
                <a:latin typeface="+mn-ea"/>
              </a:rPr>
              <a:t>-&gt;</a:t>
            </a:r>
            <a:r>
              <a:rPr lang="ko-KR" altLang="en-US" sz="2000" dirty="0">
                <a:latin typeface="+mn-ea"/>
              </a:rPr>
              <a:t> 소켓 주소</a:t>
            </a:r>
            <a:r>
              <a:rPr lang="en-US" altLang="ko-KR" sz="2000" dirty="0">
                <a:latin typeface="+mn-ea"/>
              </a:rPr>
              <a:t>(Socket address)</a:t>
            </a:r>
          </a:p>
          <a:p>
            <a:pPr>
              <a:defRPr/>
            </a:pPr>
            <a:r>
              <a:rPr lang="ko-KR" altLang="en-US" sz="2000" dirty="0">
                <a:latin typeface="+mn-ea"/>
              </a:rPr>
              <a:t>클라이언트 소켓 주소는 클라이언트 프로세스를 유일하게 정의</a:t>
            </a:r>
            <a:endParaRPr lang="en-US" altLang="ko-KR" sz="2000" dirty="0">
              <a:latin typeface="+mn-ea"/>
            </a:endParaRPr>
          </a:p>
          <a:p>
            <a:pPr>
              <a:defRPr/>
            </a:pPr>
            <a:r>
              <a:rPr lang="ko-KR" altLang="en-US" sz="2000" dirty="0">
                <a:latin typeface="+mn-ea"/>
              </a:rPr>
              <a:t>서버 소켓 주소는 서버 프로세스를 유일하게 정의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ko-KR" altLang="en-US" dirty="0"/>
              <a:t>소켓 주소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CE501-DF4E-49CB-B318-9EE59F153702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  <p:grpSp>
        <p:nvGrpSpPr>
          <p:cNvPr id="29701" name="그룹 17"/>
          <p:cNvGrpSpPr>
            <a:grpSpLocks/>
          </p:cNvGrpSpPr>
          <p:nvPr/>
        </p:nvGrpSpPr>
        <p:grpSpPr bwMode="auto">
          <a:xfrm>
            <a:off x="1597025" y="3184525"/>
            <a:ext cx="5853113" cy="3051175"/>
            <a:chOff x="1409700" y="1905000"/>
            <a:chExt cx="5853113" cy="3252788"/>
          </a:xfrm>
        </p:grpSpPr>
        <p:pic>
          <p:nvPicPr>
            <p:cNvPr id="2970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9700" y="1905000"/>
              <a:ext cx="2171700" cy="173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4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1905000"/>
              <a:ext cx="1624013" cy="173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5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8438" y="3679825"/>
              <a:ext cx="5784850" cy="147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702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23.6:  Socket address</a:t>
            </a:r>
            <a:endParaRPr kumimoji="1" lang="ko-KR" altLang="en-US" sz="1600" i="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48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ko-KR" altLang="en-US" sz="2000" dirty="0">
                <a:latin typeface="+mn-ea"/>
              </a:rPr>
              <a:t>프로세스 간 통신을 위해 메시지를 캡슐화</a:t>
            </a:r>
            <a:r>
              <a:rPr lang="en-US" altLang="ko-KR" sz="2000" dirty="0">
                <a:latin typeface="+mn-ea"/>
              </a:rPr>
              <a:t>(encapsulation),</a:t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 err="1">
                <a:latin typeface="+mn-ea"/>
              </a:rPr>
              <a:t>역캡슐화</a:t>
            </a:r>
            <a:r>
              <a:rPr lang="en-US" altLang="ko-KR" sz="2000" dirty="0">
                <a:latin typeface="+mn-ea"/>
              </a:rPr>
              <a:t>(</a:t>
            </a:r>
            <a:r>
              <a:rPr lang="en-US" altLang="ko-KR" sz="2000" dirty="0" err="1">
                <a:latin typeface="+mn-ea"/>
              </a:rPr>
              <a:t>decapsulation</a:t>
            </a:r>
            <a:r>
              <a:rPr lang="en-US" altLang="ko-KR" sz="2000" dirty="0">
                <a:latin typeface="+mn-ea"/>
              </a:rPr>
              <a:t>) </a:t>
            </a:r>
            <a:r>
              <a:rPr lang="ko-KR" altLang="en-US" sz="2000" dirty="0">
                <a:latin typeface="+mn-ea"/>
              </a:rPr>
              <a:t>함</a:t>
            </a:r>
            <a:endParaRPr lang="en-US" altLang="ko-KR" sz="2000" dirty="0">
              <a:latin typeface="+mn-ea"/>
            </a:endParaRPr>
          </a:p>
          <a:p>
            <a:pPr>
              <a:defRPr/>
            </a:pPr>
            <a:r>
              <a:rPr lang="ko-KR" altLang="en-US" sz="2000" dirty="0" err="1">
                <a:latin typeface="+mn-ea"/>
              </a:rPr>
              <a:t>전송측</a:t>
            </a:r>
            <a:r>
              <a:rPr lang="en-US" altLang="ko-KR" sz="2000" dirty="0">
                <a:latin typeface="+mn-ea"/>
              </a:rPr>
              <a:t>-</a:t>
            </a:r>
            <a:r>
              <a:rPr lang="ko-KR" altLang="en-US" sz="2000" dirty="0">
                <a:latin typeface="+mn-ea"/>
              </a:rPr>
              <a:t>캡슐화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수신측</a:t>
            </a:r>
            <a:r>
              <a:rPr lang="en-US" altLang="ko-KR" sz="2000" dirty="0">
                <a:latin typeface="+mn-ea"/>
              </a:rPr>
              <a:t>-</a:t>
            </a:r>
            <a:r>
              <a:rPr lang="ko-KR" altLang="en-US" sz="2000" dirty="0" err="1">
                <a:latin typeface="+mn-ea"/>
              </a:rPr>
              <a:t>역캡슐화</a:t>
            </a:r>
            <a:endParaRPr lang="en-US" altLang="ko-KR" sz="2000" dirty="0">
              <a:latin typeface="+mn-ea"/>
            </a:endParaRPr>
          </a:p>
          <a:p>
            <a:pPr>
              <a:defRPr/>
            </a:pPr>
            <a:r>
              <a:rPr lang="ko-KR" altLang="en-US" sz="2000" dirty="0">
                <a:latin typeface="+mn-ea"/>
              </a:rPr>
              <a:t>전송할 메시지가 있는 프로세스는 전송 계층에 </a:t>
            </a:r>
            <a:r>
              <a:rPr lang="en-US" altLang="ko-KR" sz="2000" dirty="0">
                <a:latin typeface="+mn-ea"/>
              </a:rPr>
              <a:t>[</a:t>
            </a:r>
            <a:r>
              <a:rPr lang="ko-KR" altLang="en-US" sz="2000" dirty="0">
                <a:latin typeface="+mn-ea"/>
              </a:rPr>
              <a:t>메시지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한 쌍의 소켓 주소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전송 계층의 필요한 정보</a:t>
            </a:r>
            <a:r>
              <a:rPr lang="en-US" altLang="ko-KR" sz="2000" dirty="0">
                <a:latin typeface="+mn-ea"/>
              </a:rPr>
              <a:t>]</a:t>
            </a:r>
            <a:r>
              <a:rPr lang="ko-KR" altLang="en-US" sz="2000" dirty="0">
                <a:latin typeface="+mn-ea"/>
              </a:rPr>
              <a:t>를 보냄</a:t>
            </a:r>
            <a:endParaRPr lang="en-US" altLang="ko-KR" sz="2000" dirty="0">
              <a:latin typeface="+mn-ea"/>
            </a:endParaRPr>
          </a:p>
          <a:p>
            <a:pPr>
              <a:defRPr/>
            </a:pPr>
            <a:r>
              <a:rPr lang="ko-KR" altLang="en-US" sz="2000" dirty="0">
                <a:latin typeface="+mn-ea"/>
              </a:rPr>
              <a:t>일반적으로 전송 계층의 페이로드를 </a:t>
            </a:r>
            <a:r>
              <a:rPr lang="ko-KR" altLang="en-US" sz="2000" dirty="0" err="1">
                <a:latin typeface="+mn-ea"/>
              </a:rPr>
              <a:t>패킷이라고</a:t>
            </a:r>
            <a:r>
              <a:rPr lang="ko-KR" altLang="en-US" sz="2000" dirty="0">
                <a:latin typeface="+mn-ea"/>
              </a:rPr>
              <a:t> 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ko-KR" altLang="en-US" dirty="0"/>
              <a:t>캡슐화와 역캡슐화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AD2986-BF27-488C-9297-EAF3496B249D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30725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23.7: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캡슐화와 역캡슐화</a:t>
            </a:r>
          </a:p>
        </p:txBody>
      </p:sp>
      <p:grpSp>
        <p:nvGrpSpPr>
          <p:cNvPr id="30726" name="그룹 2"/>
          <p:cNvGrpSpPr>
            <a:grpSpLocks/>
          </p:cNvGrpSpPr>
          <p:nvPr/>
        </p:nvGrpSpPr>
        <p:grpSpPr bwMode="auto">
          <a:xfrm>
            <a:off x="152400" y="3387725"/>
            <a:ext cx="8791575" cy="2846388"/>
            <a:chOff x="123825" y="2360613"/>
            <a:chExt cx="8791575" cy="2846387"/>
          </a:xfrm>
        </p:grpSpPr>
        <p:pic>
          <p:nvPicPr>
            <p:cNvPr id="3072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" y="2360613"/>
              <a:ext cx="2906713" cy="284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8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8050" y="2360613"/>
              <a:ext cx="2927350" cy="284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9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0538" y="4114800"/>
              <a:ext cx="2943225" cy="57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4341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ko-KR" altLang="en-US" sz="2000" spc="-80" dirty="0">
                <a:latin typeface="+mn-ea"/>
              </a:rPr>
              <a:t>여러 소스</a:t>
            </a:r>
            <a:r>
              <a:rPr lang="en-US" altLang="ko-KR" sz="2000" spc="-80" dirty="0">
                <a:latin typeface="+mn-ea"/>
              </a:rPr>
              <a:t>(sources)</a:t>
            </a:r>
            <a:r>
              <a:rPr lang="ko-KR" altLang="en-US" sz="2000" spc="-80" dirty="0">
                <a:latin typeface="+mn-ea"/>
              </a:rPr>
              <a:t>로부터 정보를 수신하는 경우를 다중화</a:t>
            </a:r>
            <a:r>
              <a:rPr lang="en-US" altLang="ko-KR" sz="2000" spc="-80" dirty="0">
                <a:latin typeface="+mn-ea"/>
              </a:rPr>
              <a:t>(</a:t>
            </a:r>
            <a:r>
              <a:rPr lang="en-US" altLang="ko-KR" sz="2000" spc="-80" dirty="0" err="1">
                <a:latin typeface="+mn-ea"/>
              </a:rPr>
              <a:t>multiplexting</a:t>
            </a:r>
            <a:r>
              <a:rPr lang="en-US" altLang="ko-KR" sz="2000" spc="-80" dirty="0">
                <a:latin typeface="+mn-ea"/>
              </a:rPr>
              <a:t>)</a:t>
            </a:r>
          </a:p>
          <a:p>
            <a:pPr>
              <a:defRPr/>
            </a:pPr>
            <a:r>
              <a:rPr lang="ko-KR" altLang="en-US" sz="2000" dirty="0">
                <a:latin typeface="+mn-ea"/>
              </a:rPr>
              <a:t>개체가 여러 소스로 정보를 전달하는 경우 </a:t>
            </a:r>
            <a:r>
              <a:rPr lang="ko-KR" altLang="en-US" sz="2000" dirty="0" err="1">
                <a:latin typeface="+mn-ea"/>
              </a:rPr>
              <a:t>역다중화</a:t>
            </a:r>
            <a:r>
              <a:rPr lang="en-US" altLang="ko-KR" sz="2000" dirty="0">
                <a:latin typeface="+mn-ea"/>
              </a:rPr>
              <a:t>(</a:t>
            </a:r>
            <a:r>
              <a:rPr lang="en-US" altLang="ko-KR" sz="2000" dirty="0" err="1">
                <a:latin typeface="+mn-ea"/>
              </a:rPr>
              <a:t>demultiplexing</a:t>
            </a:r>
            <a:r>
              <a:rPr lang="en-US" altLang="ko-KR" sz="2000" dirty="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ko-KR" altLang="en-US" dirty="0"/>
              <a:t>다중화와 </a:t>
            </a:r>
            <a:r>
              <a:rPr lang="ko-KR" altLang="en-US" dirty="0" err="1"/>
              <a:t>역다중화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5E8B78-EAC5-4239-AAA0-F734E75D9280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  <p:sp>
        <p:nvSpPr>
          <p:cNvPr id="31749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23.8: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다중화와 </a:t>
            </a:r>
            <a:r>
              <a:rPr kumimoji="1" lang="ko-KR" altLang="en-US" sz="1600" i="0" dirty="0" err="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역다중화</a:t>
            </a:r>
            <a:endParaRPr kumimoji="1" lang="ko-KR" altLang="en-US" sz="1600" i="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17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2189163"/>
            <a:ext cx="5703887" cy="404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5259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ko-KR" altLang="en-US" sz="2000" dirty="0">
                <a:latin typeface="+mn-ea"/>
              </a:rPr>
              <a:t>밀기와 끌기</a:t>
            </a:r>
            <a:r>
              <a:rPr lang="en-US" altLang="ko-KR" sz="2000" dirty="0">
                <a:latin typeface="+mn-ea"/>
              </a:rPr>
              <a:t>(Pushing or Pulling)</a:t>
            </a:r>
          </a:p>
          <a:p>
            <a:pPr lvl="1">
              <a:defRPr/>
            </a:pPr>
            <a:r>
              <a:rPr lang="ko-KR" altLang="en-US" sz="1600" dirty="0">
                <a:latin typeface="+mn-ea"/>
              </a:rPr>
              <a:t>정보를 생산자로부터 소비자에게 배달하는 방법은 밀기</a:t>
            </a:r>
            <a:r>
              <a:rPr lang="en-US" altLang="ko-KR" sz="1600" dirty="0">
                <a:latin typeface="+mn-ea"/>
              </a:rPr>
              <a:t>(push)</a:t>
            </a:r>
            <a:r>
              <a:rPr lang="ko-KR" altLang="en-US" sz="1600" dirty="0">
                <a:latin typeface="+mn-ea"/>
              </a:rPr>
              <a:t>와 끌기</a:t>
            </a:r>
            <a:r>
              <a:rPr lang="en-US" altLang="ko-KR" sz="1600" dirty="0">
                <a:latin typeface="+mn-ea"/>
              </a:rPr>
              <a:t>(Pull)</a:t>
            </a:r>
            <a:r>
              <a:rPr lang="ko-KR" altLang="en-US" sz="1600" dirty="0">
                <a:latin typeface="+mn-ea"/>
              </a:rPr>
              <a:t>의 방법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으로 사용</a:t>
            </a:r>
            <a:endParaRPr lang="en-US" altLang="ko-KR" sz="1600" dirty="0">
              <a:latin typeface="+mn-ea"/>
            </a:endParaRPr>
          </a:p>
          <a:p>
            <a:pPr>
              <a:defRPr/>
            </a:pPr>
            <a:r>
              <a:rPr lang="ko-KR" altLang="en-US" sz="2000" dirty="0">
                <a:latin typeface="+mn-ea"/>
              </a:rPr>
              <a:t>밀기</a:t>
            </a:r>
            <a:r>
              <a:rPr lang="en-US" altLang="ko-KR" sz="2000" dirty="0">
                <a:latin typeface="+mn-ea"/>
              </a:rPr>
              <a:t>(Pushing)</a:t>
            </a:r>
          </a:p>
          <a:p>
            <a:pPr lvl="1">
              <a:defRPr/>
            </a:pPr>
            <a:r>
              <a:rPr lang="ko-KR" altLang="en-US" sz="1600" dirty="0">
                <a:latin typeface="+mn-ea"/>
              </a:rPr>
              <a:t>소비자로부터 선 요구 없이 정보가 생성될 때마다 </a:t>
            </a:r>
            <a:r>
              <a:rPr lang="ko-KR" altLang="en-US" sz="1600" dirty="0" err="1">
                <a:latin typeface="+mn-ea"/>
              </a:rPr>
              <a:t>전송측에서</a:t>
            </a:r>
            <a:r>
              <a:rPr lang="ko-KR" altLang="en-US" sz="1600" dirty="0">
                <a:latin typeface="+mn-ea"/>
              </a:rPr>
              <a:t> 정보를 전달하는 경우</a:t>
            </a:r>
            <a:endParaRPr lang="en-US" altLang="ko-KR" sz="1600" dirty="0">
              <a:latin typeface="+mn-ea"/>
            </a:endParaRPr>
          </a:p>
          <a:p>
            <a:pPr>
              <a:defRPr/>
            </a:pPr>
            <a:r>
              <a:rPr lang="ko-KR" altLang="en-US" sz="2000" dirty="0">
                <a:latin typeface="+mn-ea"/>
              </a:rPr>
              <a:t>끌기</a:t>
            </a:r>
            <a:r>
              <a:rPr lang="en-US" altLang="ko-KR" sz="2000" dirty="0">
                <a:latin typeface="+mn-ea"/>
              </a:rPr>
              <a:t>(Pulling)</a:t>
            </a:r>
          </a:p>
          <a:p>
            <a:pPr lvl="1">
              <a:defRPr/>
            </a:pPr>
            <a:r>
              <a:rPr lang="ko-KR" altLang="en-US" sz="1600" dirty="0">
                <a:latin typeface="+mn-ea"/>
              </a:rPr>
              <a:t>소비자가 요구한 경우에만 생산자가 정보를 배달하는 경우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ko-KR" altLang="en-US" dirty="0"/>
              <a:t>흐름 제어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F3DAE-54BA-4341-BE7D-A9F06B9F0C2F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  <p:sp>
        <p:nvSpPr>
          <p:cNvPr id="32773" name="제목 2"/>
          <p:cNvSpPr txBox="1">
            <a:spLocks/>
          </p:cNvSpPr>
          <p:nvPr/>
        </p:nvSpPr>
        <p:spPr bwMode="auto">
          <a:xfrm>
            <a:off x="685800" y="56245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23.9: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밀기와 끌기</a:t>
            </a:r>
          </a:p>
        </p:txBody>
      </p:sp>
      <p:pic>
        <p:nvPicPr>
          <p:cNvPr id="327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3800"/>
            <a:ext cx="9144000" cy="189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8068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ko-KR" altLang="en-US" sz="2000" dirty="0">
                <a:latin typeface="+mn-ea"/>
              </a:rPr>
              <a:t>전송 계층에서의 흐름 제어</a:t>
            </a:r>
            <a:endParaRPr lang="en-US" altLang="ko-KR" sz="2000" dirty="0">
              <a:latin typeface="+mn-ea"/>
            </a:endParaRPr>
          </a:p>
          <a:p>
            <a:pPr lvl="1">
              <a:defRPr/>
            </a:pPr>
            <a:r>
              <a:rPr lang="ko-KR" altLang="en-US" sz="1600" dirty="0">
                <a:latin typeface="+mn-ea"/>
              </a:rPr>
              <a:t>전송 계층에서의 통신을 위하여 송신 프로세스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송신 전송 계층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수신 전송 계층</a:t>
            </a:r>
            <a:r>
              <a:rPr lang="en-US" altLang="ko-KR" sz="1600" dirty="0">
                <a:latin typeface="+mn-ea"/>
              </a:rPr>
              <a:t>,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수신 프로세스 등 </a:t>
            </a:r>
            <a:r>
              <a:rPr lang="en-US" altLang="ko-KR" sz="1600" dirty="0">
                <a:latin typeface="+mn-ea"/>
              </a:rPr>
              <a:t>4</a:t>
            </a:r>
            <a:r>
              <a:rPr lang="ko-KR" altLang="en-US" sz="1600" dirty="0">
                <a:latin typeface="+mn-ea"/>
              </a:rPr>
              <a:t>가지 개체가 필요</a:t>
            </a:r>
            <a:endParaRPr lang="en-US" altLang="ko-KR" sz="1600" dirty="0">
              <a:latin typeface="+mn-ea"/>
            </a:endParaRPr>
          </a:p>
          <a:p>
            <a:pPr lvl="2">
              <a:defRPr/>
            </a:pPr>
            <a:r>
              <a:rPr lang="ko-KR" altLang="en-US" sz="1200" dirty="0">
                <a:latin typeface="+mn-ea"/>
              </a:rPr>
              <a:t>응용계층 </a:t>
            </a:r>
            <a:r>
              <a:rPr lang="en-US" altLang="ko-KR" sz="1200" dirty="0">
                <a:latin typeface="+mn-ea"/>
              </a:rPr>
              <a:t>-&gt; </a:t>
            </a:r>
            <a:r>
              <a:rPr lang="ko-KR" altLang="en-US" sz="1200" dirty="0">
                <a:latin typeface="+mn-ea"/>
              </a:rPr>
              <a:t>생산자</a:t>
            </a:r>
            <a:endParaRPr lang="en-US" altLang="ko-KR" sz="1200" dirty="0">
              <a:latin typeface="+mn-ea"/>
            </a:endParaRPr>
          </a:p>
          <a:p>
            <a:pPr lvl="2">
              <a:defRPr/>
            </a:pPr>
            <a:r>
              <a:rPr lang="ko-KR" altLang="en-US" sz="1200" dirty="0">
                <a:latin typeface="+mn-ea"/>
              </a:rPr>
              <a:t>송신 프로세스 </a:t>
            </a:r>
            <a:r>
              <a:rPr lang="en-US" altLang="ko-KR" sz="1200" dirty="0">
                <a:latin typeface="+mn-ea"/>
              </a:rPr>
              <a:t>-&gt; </a:t>
            </a:r>
            <a:r>
              <a:rPr lang="ko-KR" altLang="en-US" sz="1200" dirty="0">
                <a:latin typeface="+mn-ea"/>
              </a:rPr>
              <a:t>밀기 방식을 이용해 전송</a:t>
            </a:r>
            <a:endParaRPr lang="en-US" altLang="ko-KR" sz="1200" dirty="0">
              <a:latin typeface="+mn-ea"/>
            </a:endParaRPr>
          </a:p>
          <a:p>
            <a:pPr lvl="2">
              <a:defRPr/>
            </a:pPr>
            <a:r>
              <a:rPr lang="ko-KR" altLang="en-US" sz="1200" dirty="0">
                <a:latin typeface="+mn-ea"/>
              </a:rPr>
              <a:t>송신 전송 계층 </a:t>
            </a:r>
            <a:r>
              <a:rPr lang="en-US" altLang="ko-KR" sz="1200" dirty="0">
                <a:latin typeface="+mn-ea"/>
              </a:rPr>
              <a:t>-&gt; </a:t>
            </a:r>
            <a:r>
              <a:rPr lang="ko-KR" altLang="en-US" sz="1200" dirty="0">
                <a:latin typeface="+mn-ea"/>
              </a:rPr>
              <a:t>생산자로부터 전송된 메시지를 소비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메시지를 </a:t>
            </a:r>
            <a:r>
              <a:rPr lang="ko-KR" altLang="en-US" sz="1200" dirty="0" err="1">
                <a:latin typeface="+mn-ea"/>
              </a:rPr>
              <a:t>패킷으로</a:t>
            </a:r>
            <a:r>
              <a:rPr lang="ko-KR" altLang="en-US" sz="1200" dirty="0">
                <a:latin typeface="+mn-ea"/>
              </a:rPr>
              <a:t> 캡슐화 후 밀기 방식으로 전송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2">
              <a:defRPr/>
            </a:pPr>
            <a:r>
              <a:rPr lang="ko-KR" altLang="en-US" sz="1200" dirty="0">
                <a:latin typeface="+mn-ea"/>
              </a:rPr>
              <a:t>수신 전송 계층 </a:t>
            </a:r>
            <a:r>
              <a:rPr lang="en-US" altLang="ko-KR" sz="1200" dirty="0">
                <a:latin typeface="+mn-ea"/>
              </a:rPr>
              <a:t>-&gt; </a:t>
            </a:r>
            <a:r>
              <a:rPr lang="ko-KR" altLang="en-US" sz="1200" dirty="0" err="1">
                <a:latin typeface="+mn-ea"/>
              </a:rPr>
              <a:t>송신측으로부터</a:t>
            </a:r>
            <a:r>
              <a:rPr lang="ko-KR" altLang="en-US" sz="1200" dirty="0">
                <a:latin typeface="+mn-ea"/>
              </a:rPr>
              <a:t> 전송된 </a:t>
            </a:r>
            <a:r>
              <a:rPr lang="ko-KR" altLang="en-US" sz="1200" dirty="0" err="1">
                <a:latin typeface="+mn-ea"/>
              </a:rPr>
              <a:t>패킷을</a:t>
            </a:r>
            <a:r>
              <a:rPr lang="ko-KR" altLang="en-US" sz="1200" dirty="0">
                <a:latin typeface="+mn-ea"/>
              </a:rPr>
              <a:t> 소비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메시지를 </a:t>
            </a:r>
            <a:r>
              <a:rPr lang="ko-KR" altLang="en-US" sz="1200" dirty="0" err="1">
                <a:latin typeface="+mn-ea"/>
              </a:rPr>
              <a:t>역캡슐화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2">
              <a:defRPr/>
            </a:pPr>
            <a:r>
              <a:rPr lang="ko-KR" altLang="en-US" sz="1200" dirty="0">
                <a:latin typeface="+mn-ea"/>
              </a:rPr>
              <a:t>수신 프로세스 </a:t>
            </a:r>
            <a:r>
              <a:rPr lang="en-US" altLang="ko-KR" sz="1200" dirty="0">
                <a:latin typeface="+mn-ea"/>
              </a:rPr>
              <a:t>-&gt; </a:t>
            </a:r>
            <a:r>
              <a:rPr lang="ko-KR" altLang="en-US" sz="1200" dirty="0">
                <a:latin typeface="+mn-ea"/>
              </a:rPr>
              <a:t>끌기 방식으로 수신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ko-KR" altLang="en-US" dirty="0"/>
              <a:t>흐름 제어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EA9557-2F65-4D00-920D-E44D1201C145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33797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23.10: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전송 계층에서의 흐름 제어</a:t>
            </a:r>
          </a:p>
        </p:txBody>
      </p:sp>
      <p:pic>
        <p:nvPicPr>
          <p:cNvPr id="337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263900"/>
            <a:ext cx="6364288" cy="297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326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ko-KR" altLang="en-US" sz="2000" dirty="0">
                <a:latin typeface="+mn-ea"/>
              </a:rPr>
              <a:t>버퍼</a:t>
            </a:r>
            <a:r>
              <a:rPr lang="en-US" altLang="ko-KR" sz="2000" dirty="0">
                <a:latin typeface="+mn-ea"/>
              </a:rPr>
              <a:t>(Buffer)</a:t>
            </a:r>
          </a:p>
          <a:p>
            <a:pPr lvl="1">
              <a:defRPr/>
            </a:pPr>
            <a:r>
              <a:rPr lang="ko-KR" altLang="en-US" sz="1600" dirty="0">
                <a:latin typeface="+mn-ea"/>
              </a:rPr>
              <a:t>송신 전송 계층과 수신 전송 계층에 버퍼를 이용</a:t>
            </a:r>
            <a:endParaRPr lang="en-US" altLang="ko-KR" sz="1600" dirty="0">
              <a:latin typeface="+mn-ea"/>
            </a:endParaRPr>
          </a:p>
          <a:p>
            <a:pPr lvl="1">
              <a:defRPr/>
            </a:pPr>
            <a:r>
              <a:rPr lang="ko-KR" altLang="en-US" sz="1600" dirty="0">
                <a:latin typeface="+mn-ea"/>
              </a:rPr>
              <a:t>버퍼는 </a:t>
            </a:r>
            <a:r>
              <a:rPr lang="ko-KR" altLang="en-US" sz="1600" dirty="0" err="1">
                <a:latin typeface="+mn-ea"/>
              </a:rPr>
              <a:t>송신측과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수신측에서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패킷을</a:t>
            </a:r>
            <a:r>
              <a:rPr lang="ko-KR" altLang="en-US" sz="1600" dirty="0">
                <a:latin typeface="+mn-ea"/>
              </a:rPr>
              <a:t> 저장할 수 있는 일련의 메모리 영역</a:t>
            </a:r>
            <a:endParaRPr lang="en-US" altLang="ko-KR" sz="1600" dirty="0">
              <a:latin typeface="+mn-ea"/>
            </a:endParaRPr>
          </a:p>
          <a:p>
            <a:pPr lvl="1">
              <a:defRPr/>
            </a:pPr>
            <a:r>
              <a:rPr lang="ko-KR" altLang="en-US" sz="1600" dirty="0">
                <a:latin typeface="+mn-ea"/>
              </a:rPr>
              <a:t>송신 전송 계층의 버퍼가 가득 차면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메시지의 경유를 멈추도록 응용 계측에 알림</a:t>
            </a:r>
            <a:endParaRPr lang="en-US" altLang="ko-KR" sz="1600" dirty="0">
              <a:latin typeface="+mn-ea"/>
            </a:endParaRPr>
          </a:p>
          <a:p>
            <a:pPr lvl="1">
              <a:defRPr/>
            </a:pPr>
            <a:r>
              <a:rPr lang="ko-KR" altLang="en-US" sz="1600" dirty="0">
                <a:latin typeface="+mn-ea"/>
              </a:rPr>
              <a:t>수신 전송 계층의 버퍼가 가득 차면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패킷의</a:t>
            </a:r>
            <a:r>
              <a:rPr lang="ko-KR" altLang="en-US" sz="1600" dirty="0">
                <a:latin typeface="+mn-ea"/>
              </a:rPr>
              <a:t> 전송을 멈추도록 송신 계층에 알림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48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ko-KR" altLang="en-US" dirty="0"/>
              <a:t>흐름 제어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A65D7C-0179-4B66-8342-4070BEBC9E42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19400"/>
            <a:ext cx="6391275" cy="372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0619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0"/>
          <p:cNvSpPr txBox="1">
            <a:spLocks noChangeArrowheads="1"/>
          </p:cNvSpPr>
          <p:nvPr/>
        </p:nvSpPr>
        <p:spPr bwMode="auto">
          <a:xfrm>
            <a:off x="76200" y="685800"/>
            <a:ext cx="88392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앞서 언급한 내용들은 버퍼가 다 차거나 또는 버퍼에 빈 공간이 생기는 경우의 두 가지 경우에 소비자와 생산자 간에 통신이 필요하다는 것을 의미한다</a:t>
            </a:r>
            <a:r>
              <a:rPr lang="en-US" altLang="ko-KR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만일 두 개체가 단지 한 슬롯의 버퍼를 이용하는 경우의 통신은 비교적 쉽다</a:t>
            </a:r>
            <a:r>
              <a:rPr lang="en-US" altLang="ko-KR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각각의 전송 계층이 </a:t>
            </a:r>
            <a:r>
              <a:rPr lang="ko-KR" altLang="en-US" sz="2400" b="0" i="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패킷을</a:t>
            </a:r>
            <a:r>
              <a:rPr lang="ko-KR" altLang="en-US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저장하기 위하여 하나의 단일 메모리 영역을 사용한다고 가정하자</a:t>
            </a:r>
            <a:r>
              <a:rPr lang="en-US" altLang="ko-KR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송신 전송 계층의 단일 슬롯이 비게 되면</a:t>
            </a:r>
            <a:r>
              <a:rPr lang="en-US" altLang="ko-KR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송신 전송 계층은 다음 메시지를 전송하라는 신호를 응용 계층에서 전송한다</a:t>
            </a:r>
            <a:r>
              <a:rPr lang="en-US" altLang="ko-KR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반면 수신 전송 계층에서 이러한 단일 슬롯이 비게 되면</a:t>
            </a:r>
            <a:r>
              <a:rPr lang="en-US" altLang="ko-KR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수신 전송 계층은 다음 </a:t>
            </a:r>
            <a:r>
              <a:rPr lang="ko-KR" altLang="en-US" sz="2400" b="0" i="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패킷의</a:t>
            </a:r>
            <a:r>
              <a:rPr lang="ko-KR" altLang="en-US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전송을 위하여 송신 전송 계층에게 확인응답</a:t>
            </a:r>
            <a:r>
              <a:rPr lang="en-US" altLang="ko-KR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(acknowledgment)</a:t>
            </a:r>
            <a:r>
              <a:rPr lang="ko-KR" altLang="en-US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</a:t>
            </a:r>
            <a:r>
              <a:rPr lang="en-US" altLang="ko-KR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보낸다</a:t>
            </a:r>
            <a:r>
              <a:rPr lang="en-US" altLang="ko-KR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뒷부분에서 살펴보겠지만</a:t>
            </a:r>
            <a:r>
              <a:rPr lang="en-US" altLang="ko-KR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0" i="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송신측과</a:t>
            </a:r>
            <a:r>
              <a:rPr lang="ko-KR" altLang="en-US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0" i="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수신측에서</a:t>
            </a:r>
            <a:r>
              <a:rPr lang="ko-KR" altLang="en-US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단일</a:t>
            </a:r>
            <a:r>
              <a:rPr lang="en-US" altLang="ko-KR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슬롯 버퍼</a:t>
            </a:r>
            <a:r>
              <a:rPr lang="en-US" altLang="ko-KR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(single-slot buffer)</a:t>
            </a:r>
            <a:r>
              <a:rPr lang="ko-KR" altLang="en-US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이용하는 이러한 종류의 흐름 제어는 비효율적이다</a:t>
            </a:r>
            <a:r>
              <a:rPr lang="en-US" altLang="ko-KR" sz="2400" b="0" i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grpSp>
        <p:nvGrpSpPr>
          <p:cNvPr id="35843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35845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906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23.2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3528D9-EA6A-4BF4-9CB5-D0D17BBC9A5A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17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08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ko-KR" altLang="en-US" sz="2000" dirty="0">
                <a:latin typeface="+mn-ea"/>
              </a:rPr>
              <a:t>오류 제어</a:t>
            </a:r>
            <a:r>
              <a:rPr lang="en-US" altLang="ko-KR" sz="2000" dirty="0">
                <a:latin typeface="+mn-ea"/>
              </a:rPr>
              <a:t>(Error control)</a:t>
            </a:r>
          </a:p>
          <a:p>
            <a:pPr lvl="1">
              <a:defRPr/>
            </a:pPr>
            <a:r>
              <a:rPr lang="ko-KR" altLang="en-US" sz="1600" dirty="0">
                <a:latin typeface="+mn-ea"/>
              </a:rPr>
              <a:t>네트워크 계층이 신뢰성을 제공하지 않기 때문에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전송 계층에 오류 제어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서비스를 추가하여 신뢰성 제공</a:t>
            </a:r>
            <a:endParaRPr lang="en-US" altLang="ko-KR" sz="1600" dirty="0">
              <a:latin typeface="+mn-ea"/>
            </a:endParaRPr>
          </a:p>
          <a:p>
            <a:pPr>
              <a:defRPr/>
            </a:pPr>
            <a:r>
              <a:rPr lang="ko-KR" altLang="en-US" sz="2000" dirty="0">
                <a:latin typeface="+mn-ea"/>
              </a:rPr>
              <a:t>전송 계층의 오류 제어 제공 기능</a:t>
            </a:r>
            <a:endParaRPr lang="en-US" altLang="ko-KR" sz="2000" dirty="0">
              <a:latin typeface="+mn-ea"/>
            </a:endParaRPr>
          </a:p>
          <a:p>
            <a:pPr lvl="1">
              <a:defRPr/>
            </a:pPr>
            <a:r>
              <a:rPr lang="ko-KR" altLang="en-US" sz="1600" dirty="0">
                <a:latin typeface="+mn-ea"/>
              </a:rPr>
              <a:t>훼손된 </a:t>
            </a:r>
            <a:r>
              <a:rPr lang="ko-KR" altLang="en-US" sz="1600" dirty="0" err="1">
                <a:latin typeface="+mn-ea"/>
              </a:rPr>
              <a:t>패킷의</a:t>
            </a:r>
            <a:r>
              <a:rPr lang="ko-KR" altLang="en-US" sz="1600" dirty="0">
                <a:latin typeface="+mn-ea"/>
              </a:rPr>
              <a:t> 감지 및 폐기</a:t>
            </a:r>
            <a:endParaRPr lang="en-US" altLang="ko-KR" sz="1600" dirty="0">
              <a:latin typeface="+mn-ea"/>
            </a:endParaRPr>
          </a:p>
          <a:p>
            <a:pPr lvl="1">
              <a:defRPr/>
            </a:pPr>
            <a:r>
              <a:rPr lang="ko-KR" altLang="en-US" sz="1600" dirty="0">
                <a:latin typeface="+mn-ea"/>
              </a:rPr>
              <a:t>손실되거나 제거된 </a:t>
            </a:r>
            <a:r>
              <a:rPr lang="ko-KR" altLang="en-US" sz="1600" dirty="0" err="1">
                <a:latin typeface="+mn-ea"/>
              </a:rPr>
              <a:t>패킷을</a:t>
            </a:r>
            <a:r>
              <a:rPr lang="ko-KR" altLang="en-US" sz="1600" dirty="0">
                <a:latin typeface="+mn-ea"/>
              </a:rPr>
              <a:t> 추적하고 재전송</a:t>
            </a:r>
            <a:endParaRPr lang="en-US" altLang="ko-KR" sz="1600" dirty="0">
              <a:latin typeface="+mn-ea"/>
            </a:endParaRPr>
          </a:p>
          <a:p>
            <a:pPr lvl="1">
              <a:defRPr/>
            </a:pPr>
            <a:r>
              <a:rPr lang="ko-KR" altLang="en-US" sz="1600" dirty="0">
                <a:latin typeface="+mn-ea"/>
              </a:rPr>
              <a:t>중복 수신 </a:t>
            </a:r>
            <a:r>
              <a:rPr lang="ko-KR" altLang="en-US" sz="1600" dirty="0" err="1">
                <a:latin typeface="+mn-ea"/>
              </a:rPr>
              <a:t>패킷을</a:t>
            </a:r>
            <a:r>
              <a:rPr lang="ko-KR" altLang="en-US" sz="1600" dirty="0">
                <a:latin typeface="+mn-ea"/>
              </a:rPr>
              <a:t> 확인하고 폐기</a:t>
            </a:r>
            <a:endParaRPr lang="en-US" altLang="ko-KR" sz="1600" dirty="0">
              <a:latin typeface="+mn-ea"/>
            </a:endParaRPr>
          </a:p>
          <a:p>
            <a:pPr lvl="1">
              <a:defRPr/>
            </a:pPr>
            <a:r>
              <a:rPr lang="ko-KR" altLang="en-US" sz="1600" dirty="0">
                <a:latin typeface="+mn-ea"/>
              </a:rPr>
              <a:t>손실된 </a:t>
            </a:r>
            <a:r>
              <a:rPr lang="ko-KR" altLang="en-US" sz="1600" dirty="0" err="1">
                <a:latin typeface="+mn-ea"/>
              </a:rPr>
              <a:t>패킷이</a:t>
            </a:r>
            <a:r>
              <a:rPr lang="ko-KR" altLang="en-US" sz="1600" dirty="0">
                <a:latin typeface="+mn-ea"/>
              </a:rPr>
              <a:t> 도착할 때까지 순서에 어긋나게 들어온 </a:t>
            </a:r>
            <a:r>
              <a:rPr lang="ko-KR" altLang="en-US" sz="1600" dirty="0" err="1">
                <a:latin typeface="+mn-ea"/>
              </a:rPr>
              <a:t>패킷을</a:t>
            </a:r>
            <a:r>
              <a:rPr lang="ko-KR" altLang="en-US" sz="1600" dirty="0">
                <a:latin typeface="+mn-ea"/>
              </a:rPr>
              <a:t> 버퍼에 저장</a:t>
            </a:r>
            <a:endParaRPr lang="en-US" altLang="ko-KR" sz="1600" dirty="0">
              <a:latin typeface="+mn-ea"/>
            </a:endParaRPr>
          </a:p>
          <a:p>
            <a:pPr>
              <a:defRPr/>
            </a:pPr>
            <a:r>
              <a:rPr lang="ko-KR" altLang="en-US" sz="2000" dirty="0">
                <a:latin typeface="+mn-ea"/>
              </a:rPr>
              <a:t>흐름 제어와 동일하게 수신 전송 계층은 문제점에 대해서 송신 전송 </a:t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계층에 알림으로써 오류 제어</a:t>
            </a:r>
            <a:endParaRPr lang="en-US" altLang="ko-KR" sz="2000" dirty="0">
              <a:latin typeface="+mn-ea"/>
            </a:endParaRPr>
          </a:p>
        </p:txBody>
      </p:sp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ko-KR" altLang="en-US" dirty="0"/>
              <a:t>오류 제어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4E3BB9-C7AF-4A6B-B7D6-5D5E85A8C135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  <p:sp>
        <p:nvSpPr>
          <p:cNvPr id="36869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23.11: 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전송 계층에서의 오류 제어</a:t>
            </a:r>
          </a:p>
        </p:txBody>
      </p:sp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676775"/>
            <a:ext cx="1557338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676775"/>
            <a:ext cx="1557338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88" y="4997450"/>
            <a:ext cx="50022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813425"/>
            <a:ext cx="672147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1933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3"/>
          <p:cNvSpPr>
            <a:spLocks noGrp="1"/>
          </p:cNvSpPr>
          <p:nvPr>
            <p:ph idx="1"/>
          </p:nvPr>
        </p:nvSpPr>
        <p:spPr>
          <a:xfrm>
            <a:off x="457200" y="1196752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ko-KR" altLang="en-US" sz="2400" dirty="0">
                <a:latin typeface="+mn-ea"/>
              </a:rPr>
              <a:t>순서 번호</a:t>
            </a:r>
            <a:r>
              <a:rPr lang="en-US" altLang="ko-KR" sz="2400" dirty="0">
                <a:latin typeface="+mn-ea"/>
              </a:rPr>
              <a:t>(Sequence Numbers)</a:t>
            </a:r>
          </a:p>
          <a:p>
            <a:pPr lvl="1">
              <a:defRPr/>
            </a:pPr>
            <a:r>
              <a:rPr lang="ko-KR" altLang="en-US" sz="1800" dirty="0">
                <a:latin typeface="+mn-ea"/>
              </a:rPr>
              <a:t>오류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제어가 수행되기 위해서는 송신 전송 계층은 어떤 </a:t>
            </a:r>
            <a:r>
              <a:rPr lang="ko-KR" altLang="en-US" sz="1800" dirty="0" err="1">
                <a:latin typeface="+mn-ea"/>
              </a:rPr>
              <a:t>패킷이</a:t>
            </a:r>
            <a:r>
              <a:rPr lang="ko-KR" altLang="en-US" sz="1800" dirty="0">
                <a:latin typeface="+mn-ea"/>
              </a:rPr>
              <a:t> 재전송되어야 하는지 알아야 함</a:t>
            </a:r>
            <a:endParaRPr lang="en-US" altLang="ko-KR" sz="1800" dirty="0">
              <a:latin typeface="+mn-ea"/>
            </a:endParaRPr>
          </a:p>
          <a:p>
            <a:pPr lvl="1">
              <a:defRPr/>
            </a:pPr>
            <a:r>
              <a:rPr lang="ko-KR" altLang="en-US" sz="1800" dirty="0">
                <a:latin typeface="+mn-ea"/>
              </a:rPr>
              <a:t>수신 전송 계층은 어떤 </a:t>
            </a:r>
            <a:r>
              <a:rPr lang="ko-KR" altLang="en-US" sz="1800" dirty="0" err="1">
                <a:latin typeface="+mn-ea"/>
              </a:rPr>
              <a:t>패킷이</a:t>
            </a:r>
            <a:r>
              <a:rPr lang="ko-KR" altLang="en-US" sz="1800" dirty="0">
                <a:latin typeface="+mn-ea"/>
              </a:rPr>
              <a:t> 중복되었는지 또는 순서에 어긋나게 도착했는지 확인 가능해야 함</a:t>
            </a:r>
            <a:endParaRPr lang="en-US" altLang="ko-KR" sz="1800" dirty="0">
              <a:latin typeface="+mn-ea"/>
            </a:endParaRPr>
          </a:p>
          <a:p>
            <a:pPr lvl="1">
              <a:defRPr/>
            </a:pPr>
            <a:r>
              <a:rPr lang="ko-KR" altLang="en-US" sz="1800" dirty="0">
                <a:latin typeface="+mn-ea"/>
              </a:rPr>
              <a:t>이를 위해 </a:t>
            </a:r>
            <a:r>
              <a:rPr lang="ko-KR" altLang="en-US" sz="1800" dirty="0" err="1">
                <a:latin typeface="+mn-ea"/>
              </a:rPr>
              <a:t>패킷의</a:t>
            </a:r>
            <a:r>
              <a:rPr lang="ko-KR" altLang="en-US" sz="1800" dirty="0">
                <a:latin typeface="+mn-ea"/>
              </a:rPr>
              <a:t> 순서 </a:t>
            </a:r>
            <a:r>
              <a:rPr lang="ko-KR" altLang="en-US" sz="1800" dirty="0"/>
              <a:t>번호를 저장할 수 있도록 전송 계층 </a:t>
            </a:r>
            <a:r>
              <a:rPr lang="ko-KR" altLang="en-US" sz="1800" dirty="0" err="1"/>
              <a:t>패킷에</a:t>
            </a:r>
            <a:r>
              <a:rPr lang="ko-KR" altLang="en-US" sz="1800" dirty="0"/>
              <a:t> 한 필드를 추가</a:t>
            </a:r>
            <a:endParaRPr lang="en-US" altLang="ko-KR" sz="1800" dirty="0"/>
          </a:p>
          <a:p>
            <a:pPr lvl="1">
              <a:defRPr/>
            </a:pPr>
            <a:r>
              <a:rPr lang="ko-KR" altLang="en-US" sz="1800" dirty="0"/>
              <a:t>헤더 안에 각 </a:t>
            </a:r>
            <a:r>
              <a:rPr lang="ko-KR" altLang="en-US" sz="1800" dirty="0" err="1"/>
              <a:t>패킷의</a:t>
            </a:r>
            <a:r>
              <a:rPr lang="ko-KR" altLang="en-US" sz="1800" dirty="0"/>
              <a:t> 순서번호를 포함하기 위해서 최대값이 설정되어야 함</a:t>
            </a:r>
            <a:endParaRPr lang="en-US" altLang="ko-KR" sz="1800" dirty="0"/>
          </a:p>
          <a:p>
            <a:pPr lvl="2">
              <a:defRPr/>
            </a:pPr>
            <a:r>
              <a:rPr lang="ko-KR" altLang="en-US" sz="1400" dirty="0"/>
              <a:t>만일 </a:t>
            </a:r>
            <a:r>
              <a:rPr lang="ko-KR" altLang="en-US" sz="1400" dirty="0" err="1"/>
              <a:t>패킷의</a:t>
            </a:r>
            <a:r>
              <a:rPr lang="ko-KR" altLang="en-US" sz="1400" dirty="0"/>
              <a:t> 헤더에 순서 번호를 위해서 </a:t>
            </a:r>
            <a:r>
              <a:rPr lang="en-US" altLang="ko-KR" sz="1400" dirty="0"/>
              <a:t>m</a:t>
            </a:r>
            <a:r>
              <a:rPr lang="ko-KR" altLang="en-US" sz="1400" dirty="0"/>
              <a:t>비트가 설정된다면</a:t>
            </a:r>
            <a:r>
              <a:rPr lang="en-US" altLang="ko-KR" sz="1400" dirty="0"/>
              <a:t>, </a:t>
            </a:r>
            <a:r>
              <a:rPr lang="ko-KR" altLang="en-US" sz="1400" dirty="0"/>
              <a:t>순서 번호는 </a:t>
            </a:r>
            <a:r>
              <a:rPr lang="en-US" altLang="ko-KR" sz="1400" dirty="0"/>
              <a:t>0</a:t>
            </a:r>
            <a:r>
              <a:rPr lang="ko-KR" altLang="en-US" sz="1400" dirty="0"/>
              <a:t>에서 </a:t>
            </a:r>
            <a:r>
              <a:rPr lang="en-US" altLang="ko-KR" sz="1400" dirty="0"/>
              <a:t>2</a:t>
            </a:r>
            <a:r>
              <a:rPr lang="en-US" altLang="ko-KR" sz="1400" baseline="30000" dirty="0"/>
              <a:t>m</a:t>
            </a:r>
            <a:r>
              <a:rPr lang="en-US" altLang="ko-KR" sz="1400" dirty="0"/>
              <a:t>-1 </a:t>
            </a:r>
            <a:r>
              <a:rPr lang="ko-KR" altLang="en-US" sz="1400" dirty="0"/>
              <a:t>값의 범위를 가짐</a:t>
            </a:r>
            <a:endParaRPr lang="en-US" altLang="ko-KR" sz="1400" dirty="0"/>
          </a:p>
          <a:p>
            <a:pPr lvl="2">
              <a:defRPr/>
            </a:pPr>
            <a:r>
              <a:rPr lang="en-US" altLang="ko-KR" sz="1400" dirty="0"/>
              <a:t>m=4</a:t>
            </a:r>
            <a:r>
              <a:rPr lang="ko-KR" altLang="en-US" sz="1400" dirty="0"/>
              <a:t>인 경우 순서 번호는 </a:t>
            </a:r>
            <a:r>
              <a:rPr lang="en-US" altLang="ko-KR" sz="1400" dirty="0"/>
              <a:t>0 ~ 15 </a:t>
            </a:r>
            <a:r>
              <a:rPr lang="ko-KR" altLang="en-US" sz="1400" dirty="0"/>
              <a:t>사이의 값 </a:t>
            </a:r>
            <a:endParaRPr lang="en-US" altLang="ko-KR" sz="1400" dirty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ko-KR" altLang="en-US" dirty="0"/>
              <a:t>오류 제어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3A8088-D0CC-4B07-B0BE-B44889B68E6F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  <p:sp>
        <p:nvSpPr>
          <p:cNvPr id="19" name="TextBox 18"/>
          <p:cNvSpPr txBox="1"/>
          <p:nvPr/>
        </p:nvSpPr>
        <p:spPr>
          <a:xfrm>
            <a:off x="457200" y="4876800"/>
            <a:ext cx="8229600" cy="954088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 dirty="0">
                <a:latin typeface="Baby Kruffy"/>
                <a:cs typeface="Arial" pitchFamily="34" charset="0"/>
              </a:rPr>
              <a:t>오류</a:t>
            </a:r>
            <a:r>
              <a:rPr lang="en-US" altLang="ko-KR" sz="2800" b="1" dirty="0">
                <a:latin typeface="Baby Kruffy"/>
                <a:cs typeface="Arial" pitchFamily="34" charset="0"/>
              </a:rPr>
              <a:t> </a:t>
            </a:r>
            <a:r>
              <a:rPr lang="ko-KR" altLang="en-US" sz="2800" b="1" dirty="0">
                <a:latin typeface="Baby Kruffy"/>
                <a:cs typeface="Arial" pitchFamily="34" charset="0"/>
              </a:rPr>
              <a:t>제어에서 순서 번호는 </a:t>
            </a:r>
            <a:r>
              <a:rPr lang="en-US" altLang="ko-KR" sz="2800" b="1" dirty="0">
                <a:latin typeface="Baby Kruffy"/>
                <a:cs typeface="Arial" pitchFamily="34" charset="0"/>
              </a:rPr>
              <a:t>modulo 2</a:t>
            </a:r>
            <a:r>
              <a:rPr lang="en-US" altLang="ko-KR" sz="2800" b="1" baseline="30000" dirty="0">
                <a:latin typeface="Baby Kruffy"/>
                <a:cs typeface="Arial" pitchFamily="34" charset="0"/>
              </a:rPr>
              <a:t>m</a:t>
            </a:r>
            <a:r>
              <a:rPr lang="ko-KR" altLang="en-US" sz="2800" b="1" dirty="0">
                <a:latin typeface="Baby Kruffy"/>
                <a:cs typeface="Arial" pitchFamily="34" charset="0"/>
              </a:rPr>
              <a:t>이며</a:t>
            </a:r>
            <a:r>
              <a:rPr lang="en-US" altLang="ko-KR" sz="2800" b="1" dirty="0">
                <a:latin typeface="Baby Kruffy"/>
                <a:cs typeface="Arial" pitchFamily="34" charset="0"/>
              </a:rPr>
              <a:t>, </a:t>
            </a:r>
            <a:r>
              <a:rPr lang="ko-KR" altLang="en-US" sz="2800" b="1" spc="-200" dirty="0">
                <a:latin typeface="Baby Kruffy"/>
                <a:cs typeface="Arial" pitchFamily="34" charset="0"/>
              </a:rPr>
              <a:t>여기에서 </a:t>
            </a:r>
            <a:r>
              <a:rPr lang="en-US" altLang="ko-KR" sz="2800" b="1" spc="-200" dirty="0">
                <a:latin typeface="Baby Kruffy"/>
                <a:cs typeface="Arial" pitchFamily="34" charset="0"/>
              </a:rPr>
              <a:t>m</a:t>
            </a:r>
            <a:r>
              <a:rPr lang="ko-KR" altLang="en-US" sz="2800" b="1" spc="-200" dirty="0">
                <a:latin typeface="Baby Kruffy"/>
                <a:cs typeface="Arial" pitchFamily="34" charset="0"/>
              </a:rPr>
              <a:t>은 순서 번호의 크기를 비트로 표현한 값이다</a:t>
            </a:r>
            <a:r>
              <a:rPr lang="en-US" altLang="ko-KR" sz="2800" b="1" spc="-200" dirty="0">
                <a:latin typeface="Baby Kruffy"/>
                <a:cs typeface="Arial" pitchFamily="34" charset="0"/>
              </a:rPr>
              <a:t>.</a:t>
            </a:r>
            <a:endParaRPr lang="ko-KR" altLang="en-US" sz="2800" b="1" spc="-200" dirty="0">
              <a:latin typeface="Baby Kruffy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529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3200" b="1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201529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marL="342900" indent="-3429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marL="0" lvl="2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i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/>
                <a:ea typeface="굴림" pitchFamily="50" charset="-127"/>
              </a:rPr>
              <a:t>23.1   </a:t>
            </a:r>
            <a:r>
              <a:rPr lang="ko-KR" altLang="en-US" i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/>
                <a:ea typeface="굴림" pitchFamily="50" charset="-127"/>
              </a:rPr>
              <a:t>개요</a:t>
            </a:r>
            <a:endParaRPr lang="en-US" altLang="ko-KR" i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/>
              <a:ea typeface="굴림" pitchFamily="50" charset="-127"/>
            </a:endParaRP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ko-KR" sz="1800" i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0485" name="Rectangle 8"/>
          <p:cNvSpPr>
            <a:spLocks noChangeArrowheads="1"/>
          </p:cNvSpPr>
          <p:nvPr/>
        </p:nvSpPr>
        <p:spPr bwMode="auto">
          <a:xfrm>
            <a:off x="381000" y="1658938"/>
            <a:ext cx="80772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3600" b="1" dirty="0">
                <a:solidFill>
                  <a:srgbClr val="FF0000"/>
                </a:solidFill>
                <a:latin typeface="Times New Roman" pitchFamily="18" charset="0"/>
              </a:rPr>
              <a:t>전송 계층</a:t>
            </a:r>
            <a:r>
              <a:rPr lang="ko-KR" altLang="en-US" sz="3600" b="1" dirty="0">
                <a:latin typeface="Times New Roman" pitchFamily="18" charset="0"/>
              </a:rPr>
              <a:t>은 </a:t>
            </a:r>
            <a:r>
              <a:rPr lang="ko-KR" altLang="en-US" sz="3600" b="1" dirty="0">
                <a:solidFill>
                  <a:srgbClr val="000000"/>
                </a:solidFill>
                <a:latin typeface="Times New Roman" pitchFamily="18" charset="0"/>
              </a:rPr>
              <a:t>네트워크 계층과 응용 계층 사이에서 </a:t>
            </a:r>
            <a:r>
              <a:rPr lang="en-US" altLang="ko-KR" sz="3600" b="1" dirty="0">
                <a:solidFill>
                  <a:srgbClr val="FF0000"/>
                </a:solidFill>
                <a:latin typeface="Times New Roman" pitchFamily="18" charset="0"/>
              </a:rPr>
              <a:t>process-to-process </a:t>
            </a:r>
            <a:r>
              <a:rPr lang="ko-KR" altLang="en-US" sz="3600" b="1" dirty="0">
                <a:solidFill>
                  <a:srgbClr val="FF0000"/>
                </a:solidFill>
                <a:latin typeface="Times New Roman" pitchFamily="18" charset="0"/>
              </a:rPr>
              <a:t>통신</a:t>
            </a:r>
            <a:r>
              <a:rPr lang="ko-KR" altLang="en-US" sz="3600" b="1" dirty="0">
                <a:solidFill>
                  <a:srgbClr val="000000"/>
                </a:solidFill>
                <a:latin typeface="Times New Roman" pitchFamily="18" charset="0"/>
              </a:rPr>
              <a:t>을 제공한다</a:t>
            </a:r>
            <a:r>
              <a:rPr lang="en-US" altLang="ko-KR" sz="3600" b="1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  <a:r>
              <a:rPr lang="ko-KR" altLang="en-US" sz="3600" b="1" dirty="0">
                <a:solidFill>
                  <a:srgbClr val="000000"/>
                </a:solidFill>
                <a:latin typeface="Times New Roman" pitchFamily="18" charset="0"/>
              </a:rPr>
              <a:t>통신은 두 개의 응용 계층에서 논리적인 연결을 이용하여 서로 간의 메시지를 보내고 받을 수 있는 가상의 직접 연결을 의미한다</a:t>
            </a:r>
            <a:r>
              <a:rPr lang="en-US" altLang="ko-KR" sz="3600" b="1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C8BE5B-BA99-49F0-A963-CB473AA9292F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2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8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ko-KR" altLang="en-US" sz="2000" dirty="0">
                <a:latin typeface="+mn-ea"/>
              </a:rPr>
              <a:t>확인응답</a:t>
            </a:r>
            <a:r>
              <a:rPr lang="en-US" altLang="ko-KR" sz="2000" dirty="0">
                <a:latin typeface="+mn-ea"/>
              </a:rPr>
              <a:t>(Acknowledgment)</a:t>
            </a:r>
          </a:p>
          <a:p>
            <a:pPr>
              <a:defRPr/>
            </a:pPr>
            <a:endParaRPr lang="en-US" altLang="ko-KR" sz="1200" dirty="0">
              <a:latin typeface="+mn-ea"/>
            </a:endParaRPr>
          </a:p>
        </p:txBody>
      </p:sp>
      <p:sp>
        <p:nvSpPr>
          <p:cNvPr id="389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ko-KR" altLang="en-US" dirty="0"/>
              <a:t>오류 제어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5277D5-0875-4FE5-8AA9-043EB49C20D4}" type="slidenum">
              <a:rPr lang="ko-KR" altLang="en-US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38917" name="TextBox 2"/>
          <p:cNvSpPr txBox="1">
            <a:spLocks noChangeArrowheads="1"/>
          </p:cNvSpPr>
          <p:nvPr/>
        </p:nvSpPr>
        <p:spPr bwMode="auto">
          <a:xfrm>
            <a:off x="2724150" y="1676400"/>
            <a:ext cx="30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000000"/>
                </a:solidFill>
                <a:ea typeface="휴먼엑스포" pitchFamily="18" charset="-127"/>
              </a:rPr>
              <a:t>A</a:t>
            </a:r>
            <a:endParaRPr lang="ko-KR" altLang="en-US">
              <a:solidFill>
                <a:srgbClr val="000000"/>
              </a:solidFill>
              <a:ea typeface="휴먼엑스포" pitchFamily="18" charset="-127"/>
            </a:endParaRPr>
          </a:p>
        </p:txBody>
      </p:sp>
      <p:sp>
        <p:nvSpPr>
          <p:cNvPr id="38918" name="TextBox 11"/>
          <p:cNvSpPr txBox="1">
            <a:spLocks noChangeArrowheads="1"/>
          </p:cNvSpPr>
          <p:nvPr/>
        </p:nvSpPr>
        <p:spPr bwMode="auto">
          <a:xfrm>
            <a:off x="6096000" y="1676400"/>
            <a:ext cx="30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000000"/>
                </a:solidFill>
                <a:ea typeface="휴먼엑스포" pitchFamily="18" charset="-127"/>
              </a:rPr>
              <a:t>B</a:t>
            </a:r>
            <a:endParaRPr lang="ko-KR" altLang="en-US">
              <a:solidFill>
                <a:srgbClr val="000000"/>
              </a:solidFill>
              <a:ea typeface="휴먼엑스포" pitchFamily="18" charset="-127"/>
            </a:endParaRPr>
          </a:p>
        </p:txBody>
      </p:sp>
      <p:cxnSp>
        <p:nvCxnSpPr>
          <p:cNvPr id="38919" name="직선 연결선 4"/>
          <p:cNvCxnSpPr>
            <a:cxnSpLocks noChangeShapeType="1"/>
          </p:cNvCxnSpPr>
          <p:nvPr/>
        </p:nvCxnSpPr>
        <p:spPr bwMode="auto">
          <a:xfrm>
            <a:off x="3028950" y="2133600"/>
            <a:ext cx="0" cy="3962400"/>
          </a:xfrm>
          <a:prstGeom prst="line">
            <a:avLst/>
          </a:prstGeom>
          <a:noFill/>
          <a:ln w="12700" cap="sq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0" name="직선 연결선 14"/>
          <p:cNvCxnSpPr>
            <a:cxnSpLocks noChangeShapeType="1"/>
          </p:cNvCxnSpPr>
          <p:nvPr/>
        </p:nvCxnSpPr>
        <p:spPr bwMode="auto">
          <a:xfrm>
            <a:off x="6391275" y="2133600"/>
            <a:ext cx="0" cy="3962400"/>
          </a:xfrm>
          <a:prstGeom prst="line">
            <a:avLst/>
          </a:prstGeom>
          <a:noFill/>
          <a:ln w="12700" cap="sq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1" name="직선 화살표 연결선 10"/>
          <p:cNvCxnSpPr>
            <a:cxnSpLocks noChangeShapeType="1"/>
          </p:cNvCxnSpPr>
          <p:nvPr/>
        </p:nvCxnSpPr>
        <p:spPr bwMode="auto">
          <a:xfrm>
            <a:off x="3028950" y="2514600"/>
            <a:ext cx="2609850" cy="53022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22" name="TextBox 27"/>
          <p:cNvSpPr txBox="1">
            <a:spLocks noChangeArrowheads="1"/>
          </p:cNvSpPr>
          <p:nvPr/>
        </p:nvSpPr>
        <p:spPr bwMode="auto">
          <a:xfrm rot="978444">
            <a:off x="5280025" y="2747963"/>
            <a:ext cx="571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i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X</a:t>
            </a:r>
            <a:endParaRPr lang="ko-KR" altLang="en-US" i="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9" name="왼쪽 중괄호 28"/>
          <p:cNvSpPr/>
          <p:nvPr/>
        </p:nvSpPr>
        <p:spPr bwMode="auto">
          <a:xfrm>
            <a:off x="2724150" y="2514600"/>
            <a:ext cx="304800" cy="1066800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algn="ctr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kumimoji="1" lang="ko-KR" altLang="en-US" sz="3000">
              <a:solidFill>
                <a:srgbClr val="000000"/>
              </a:solidFill>
              <a:latin typeface="Tahoma" pitchFamily="34" charset="0"/>
              <a:ea typeface="굴림" pitchFamily="50" charset="-127"/>
            </a:endParaRPr>
          </a:p>
        </p:txBody>
      </p:sp>
      <p:cxnSp>
        <p:nvCxnSpPr>
          <p:cNvPr id="38924" name="직선 화살표 연결선 31"/>
          <p:cNvCxnSpPr>
            <a:cxnSpLocks noChangeShapeType="1"/>
          </p:cNvCxnSpPr>
          <p:nvPr/>
        </p:nvCxnSpPr>
        <p:spPr bwMode="auto">
          <a:xfrm>
            <a:off x="3028950" y="3581400"/>
            <a:ext cx="3362325" cy="684213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3408363" y="3738563"/>
            <a:ext cx="2514600" cy="3698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SEQ: 1301, 100bytes</a:t>
            </a:r>
            <a:endParaRPr lang="ko-KR" altLang="en-US" b="1" dirty="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cxnSp>
        <p:nvCxnSpPr>
          <p:cNvPr id="38926" name="직선 화살표 연결선 33"/>
          <p:cNvCxnSpPr>
            <a:cxnSpLocks noChangeShapeType="1"/>
          </p:cNvCxnSpPr>
          <p:nvPr/>
        </p:nvCxnSpPr>
        <p:spPr bwMode="auto">
          <a:xfrm flipH="1">
            <a:off x="3028950" y="4265613"/>
            <a:ext cx="3362325" cy="839787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3408363" y="4500563"/>
            <a:ext cx="2514600" cy="3698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ACK: 1401</a:t>
            </a:r>
            <a:endParaRPr lang="ko-KR" altLang="en-US" b="1" dirty="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8928" name="TextBox 34"/>
          <p:cNvSpPr txBox="1">
            <a:spLocks noChangeArrowheads="1"/>
          </p:cNvSpPr>
          <p:nvPr/>
        </p:nvSpPr>
        <p:spPr bwMode="auto">
          <a:xfrm>
            <a:off x="1143000" y="2840038"/>
            <a:ext cx="1581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  <a:ea typeface="휴먼엑스포" pitchFamily="18" charset="-127"/>
              </a:rPr>
              <a:t>Time out</a:t>
            </a:r>
            <a:endParaRPr lang="ko-KR" altLang="en-US" sz="2000">
              <a:solidFill>
                <a:srgbClr val="000000"/>
              </a:solidFill>
              <a:ea typeface="휴먼엑스포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08363" y="2470150"/>
            <a:ext cx="2514600" cy="3698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SEQ: 1301, 100bytes</a:t>
            </a:r>
            <a:endParaRPr lang="ko-KR" altLang="en-US" b="1" dirty="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2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흐름과 오류 제어의 결합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8E496E-1436-4C56-A43B-C9D2EB5CB2E8}" type="slidenum">
              <a:rPr lang="ko-KR" altLang="en-US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13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ko-KR" altLang="en-US" sz="2000" dirty="0">
                <a:latin typeface="+mn-ea"/>
              </a:rPr>
              <a:t>흐름과 오류 제어 결합</a:t>
            </a:r>
            <a:endParaRPr lang="en-US" altLang="ko-KR" sz="2000" dirty="0">
              <a:latin typeface="+mn-ea"/>
            </a:endParaRPr>
          </a:p>
          <a:p>
            <a:pPr lvl="1">
              <a:defRPr/>
            </a:pPr>
            <a:r>
              <a:rPr lang="ko-KR" altLang="en-US" sz="1600" dirty="0" err="1">
                <a:latin typeface="+mn-ea"/>
              </a:rPr>
              <a:t>송신측과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수신측</a:t>
            </a:r>
            <a:r>
              <a:rPr lang="ko-KR" altLang="en-US" sz="1600" dirty="0">
                <a:latin typeface="+mn-ea"/>
              </a:rPr>
              <a:t> 버퍼에 번호를 매겨 두 가지 제어 기능을 결합</a:t>
            </a:r>
            <a:endParaRPr lang="en-US" altLang="ko-KR" sz="1600" dirty="0">
              <a:latin typeface="+mn-ea"/>
            </a:endParaRPr>
          </a:p>
          <a:p>
            <a:pPr>
              <a:defRPr/>
            </a:pPr>
            <a:endParaRPr lang="en-US" altLang="ko-KR" sz="2000" dirty="0">
              <a:latin typeface="+mn-ea"/>
            </a:endParaRPr>
          </a:p>
          <a:p>
            <a:pPr>
              <a:defRPr/>
            </a:pPr>
            <a:r>
              <a:rPr lang="ko-KR" altLang="en-US" sz="2000" dirty="0" err="1">
                <a:latin typeface="+mn-ea"/>
              </a:rPr>
              <a:t>송신측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ko-KR" altLang="en-US" sz="1600" dirty="0">
                <a:latin typeface="+mn-ea"/>
              </a:rPr>
              <a:t>전송할 </a:t>
            </a:r>
            <a:r>
              <a:rPr lang="ko-KR" altLang="en-US" sz="1600" dirty="0" err="1">
                <a:latin typeface="+mn-ea"/>
              </a:rPr>
              <a:t>패킷이</a:t>
            </a:r>
            <a:r>
              <a:rPr lang="ko-KR" altLang="en-US" sz="1600" dirty="0">
                <a:latin typeface="+mn-ea"/>
              </a:rPr>
              <a:t> 있는 </a:t>
            </a:r>
            <a:r>
              <a:rPr lang="ko-KR" altLang="en-US" sz="1600" dirty="0" err="1">
                <a:latin typeface="+mn-ea"/>
              </a:rPr>
              <a:t>송신측은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패킷의</a:t>
            </a:r>
            <a:r>
              <a:rPr lang="ko-KR" altLang="en-US" sz="1600" dirty="0">
                <a:latin typeface="+mn-ea"/>
              </a:rPr>
              <a:t> 순서 번호로서 버퍼 내의 비어있는 영역의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제일 앞부분의 번호인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를 사용</a:t>
            </a:r>
            <a:endParaRPr lang="en-US" altLang="ko-KR" sz="1600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ko-KR" altLang="en-US" sz="1600" dirty="0" err="1">
                <a:latin typeface="+mn-ea"/>
              </a:rPr>
              <a:t>패킷이</a:t>
            </a:r>
            <a:r>
              <a:rPr lang="ko-KR" altLang="en-US" sz="1600" dirty="0">
                <a:latin typeface="+mn-ea"/>
              </a:rPr>
              <a:t> 전송되면 </a:t>
            </a:r>
            <a:r>
              <a:rPr lang="ko-KR" altLang="en-US" sz="1600" dirty="0" err="1">
                <a:latin typeface="+mn-ea"/>
              </a:rPr>
              <a:t>패킷의</a:t>
            </a:r>
            <a:r>
              <a:rPr lang="ko-KR" altLang="en-US" sz="1600" dirty="0">
                <a:latin typeface="+mn-ea"/>
              </a:rPr>
              <a:t> 복사본은 메모리 영역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에 저장</a:t>
            </a:r>
            <a:endParaRPr lang="en-US" altLang="ko-KR" sz="1600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ko-KR" altLang="en-US" sz="1600" dirty="0">
                <a:latin typeface="+mn-ea"/>
              </a:rPr>
              <a:t>상대방으로부터의 확인응답 대기</a:t>
            </a:r>
            <a:endParaRPr lang="en-US" altLang="ko-KR" sz="1600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ko-KR" altLang="en-US" sz="1600" dirty="0">
                <a:latin typeface="+mn-ea"/>
              </a:rPr>
              <a:t>전송된 </a:t>
            </a:r>
            <a:r>
              <a:rPr lang="ko-KR" altLang="en-US" sz="1600" dirty="0" err="1">
                <a:latin typeface="+mn-ea"/>
              </a:rPr>
              <a:t>패킷에</a:t>
            </a:r>
            <a:r>
              <a:rPr lang="ko-KR" altLang="en-US" sz="1600" dirty="0">
                <a:latin typeface="+mn-ea"/>
              </a:rPr>
              <a:t> 대한 확인응답이 도착하면 </a:t>
            </a:r>
            <a:r>
              <a:rPr lang="ko-KR" altLang="en-US" sz="1600" dirty="0" err="1">
                <a:latin typeface="+mn-ea"/>
              </a:rPr>
              <a:t>패킷은</a:t>
            </a:r>
            <a:r>
              <a:rPr lang="ko-KR" altLang="en-US" sz="1600" dirty="0">
                <a:latin typeface="+mn-ea"/>
              </a:rPr>
              <a:t> 제거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메모리 비워짐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>
              <a:defRPr/>
            </a:pPr>
            <a:endParaRPr lang="en-US" altLang="ko-KR" sz="2000" dirty="0">
              <a:latin typeface="+mn-ea"/>
            </a:endParaRPr>
          </a:p>
          <a:p>
            <a:pPr>
              <a:defRPr/>
            </a:pPr>
            <a:r>
              <a:rPr lang="ko-KR" altLang="en-US" sz="2000" dirty="0" err="1">
                <a:latin typeface="+mn-ea"/>
              </a:rPr>
              <a:t>수신측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ko-KR" altLang="en-US" sz="1600" dirty="0">
                <a:latin typeface="+mn-ea"/>
              </a:rPr>
              <a:t>순서 번호 </a:t>
            </a:r>
            <a:r>
              <a:rPr lang="en-US" altLang="ko-KR" sz="1600" dirty="0">
                <a:latin typeface="+mn-ea"/>
              </a:rPr>
              <a:t>y</a:t>
            </a:r>
            <a:r>
              <a:rPr lang="ko-KR" altLang="en-US" sz="1600" dirty="0">
                <a:latin typeface="+mn-ea"/>
              </a:rPr>
              <a:t>를 갖는 </a:t>
            </a:r>
            <a:r>
              <a:rPr lang="ko-KR" altLang="en-US" sz="1600" dirty="0" err="1">
                <a:latin typeface="+mn-ea"/>
              </a:rPr>
              <a:t>패킷이</a:t>
            </a:r>
            <a:r>
              <a:rPr lang="ko-KR" altLang="en-US" sz="1600" dirty="0">
                <a:latin typeface="+mn-ea"/>
              </a:rPr>
              <a:t> 도착하면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응용 계층에서 수신할 준비가 되기 전까지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 err="1">
                <a:latin typeface="+mn-ea"/>
              </a:rPr>
              <a:t>패킷을</a:t>
            </a:r>
            <a:r>
              <a:rPr lang="ko-KR" altLang="en-US" sz="1600" dirty="0">
                <a:latin typeface="+mn-ea"/>
              </a:rPr>
              <a:t> 메모리 영역 </a:t>
            </a:r>
            <a:r>
              <a:rPr lang="en-US" altLang="ko-KR" sz="1600" dirty="0">
                <a:latin typeface="+mn-ea"/>
              </a:rPr>
              <a:t>y</a:t>
            </a:r>
            <a:r>
              <a:rPr lang="ko-KR" altLang="en-US" sz="1600" dirty="0">
                <a:latin typeface="+mn-ea"/>
              </a:rPr>
              <a:t>에 저장</a:t>
            </a:r>
            <a:endParaRPr lang="en-US" altLang="ko-KR" sz="1600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ko-KR" altLang="en-US" sz="1600" dirty="0" err="1">
                <a:latin typeface="+mn-ea"/>
              </a:rPr>
              <a:t>패킷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</a:t>
            </a:r>
            <a:r>
              <a:rPr lang="ko-KR" altLang="en-US" sz="1600" dirty="0">
                <a:latin typeface="+mn-ea"/>
              </a:rPr>
              <a:t>의 도착을 알리기 위하여 확인응답이 전송</a:t>
            </a:r>
            <a:endParaRPr lang="en-US" altLang="ko-KR" sz="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1175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흐름과 오류 제어의 결합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4DA2DB-6802-43AA-B045-4F7E4B53E400}" type="slidenum">
              <a:rPr lang="ko-KR" altLang="en-US" smtClean="0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13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ko-KR" altLang="en-US" sz="2000" dirty="0">
                <a:latin typeface="+mn-ea"/>
              </a:rPr>
              <a:t>슬라이딩 윈도우</a:t>
            </a:r>
            <a:r>
              <a:rPr lang="en-US" altLang="ko-KR" sz="2000" dirty="0">
                <a:latin typeface="+mn-ea"/>
              </a:rPr>
              <a:t>(Sliding Window)</a:t>
            </a:r>
          </a:p>
          <a:p>
            <a:pPr lvl="1">
              <a:defRPr/>
            </a:pPr>
            <a:r>
              <a:rPr lang="ko-KR" altLang="en-US" sz="1600" dirty="0">
                <a:latin typeface="+mn-ea"/>
              </a:rPr>
              <a:t>순서번호가 </a:t>
            </a:r>
            <a:r>
              <a:rPr lang="en-US" altLang="ko-KR" sz="1600" dirty="0">
                <a:latin typeface="+mn-ea"/>
              </a:rPr>
              <a:t>modulo2</a:t>
            </a:r>
            <a:r>
              <a:rPr lang="en-US" altLang="ko-KR" sz="1600" baseline="30000" dirty="0">
                <a:latin typeface="+mn-ea"/>
              </a:rPr>
              <a:t>m</a:t>
            </a:r>
            <a:r>
              <a:rPr lang="ko-KR" altLang="en-US" sz="1600" dirty="0">
                <a:latin typeface="+mn-ea"/>
              </a:rPr>
              <a:t>을 사용하기 때문에 </a:t>
            </a:r>
            <a:r>
              <a:rPr lang="en-US" altLang="ko-KR" sz="1600" dirty="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부터 </a:t>
            </a:r>
            <a:r>
              <a:rPr lang="en-US" altLang="ko-KR" sz="1600" dirty="0">
                <a:latin typeface="+mn-ea"/>
              </a:rPr>
              <a:t>2</a:t>
            </a:r>
            <a:r>
              <a:rPr lang="en-US" altLang="ko-KR" sz="1600" baseline="30000" dirty="0">
                <a:latin typeface="+mn-ea"/>
              </a:rPr>
              <a:t>m</a:t>
            </a:r>
            <a:r>
              <a:rPr lang="en-US" altLang="ko-KR" sz="1600" dirty="0">
                <a:latin typeface="+mn-ea"/>
              </a:rPr>
              <a:t>-1</a:t>
            </a:r>
            <a:r>
              <a:rPr lang="ko-KR" altLang="en-US" sz="1600" dirty="0">
                <a:latin typeface="+mn-ea"/>
              </a:rPr>
              <a:t>까지의 순서 번호를 원형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으로 표현 가능</a:t>
            </a:r>
            <a:endParaRPr lang="en-US" altLang="ko-KR" sz="1600" dirty="0">
              <a:latin typeface="+mn-ea"/>
            </a:endParaRPr>
          </a:p>
          <a:p>
            <a:pPr lvl="1">
              <a:defRPr/>
            </a:pPr>
            <a:r>
              <a:rPr lang="ko-KR" altLang="en-US" sz="1600" dirty="0">
                <a:latin typeface="+mn-ea"/>
              </a:rPr>
              <a:t>모든 조각이 채워지면 버퍼가 다 차서 더 이상의 메시지를 응용 계층으로부터 수신 불가함을 의미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 err="1">
                <a:latin typeface="+mn-ea"/>
              </a:rPr>
              <a:t>송신측</a:t>
            </a:r>
            <a:r>
              <a:rPr lang="ko-KR" altLang="en-US" sz="1600" dirty="0">
                <a:latin typeface="+mn-ea"/>
              </a:rPr>
              <a:t> 슬라이딩 윈도우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>
              <a:defRPr/>
            </a:pPr>
            <a:r>
              <a:rPr lang="ko-KR" altLang="en-US" sz="1600" dirty="0">
                <a:latin typeface="+mn-ea"/>
              </a:rPr>
              <a:t>확인응답이 수신되면 윈도우 범위를 미끄러지듯 돌림</a:t>
            </a:r>
            <a:endParaRPr lang="en-US" altLang="ko-KR" sz="1600" dirty="0">
              <a:latin typeface="+mn-ea"/>
            </a:endParaRPr>
          </a:p>
          <a:p>
            <a:pPr>
              <a:defRPr/>
            </a:pPr>
            <a:endParaRPr lang="en-US" altLang="ko-KR" sz="1200" dirty="0">
              <a:latin typeface="+mn-ea"/>
            </a:endParaRPr>
          </a:p>
        </p:txBody>
      </p:sp>
      <p:pic>
        <p:nvPicPr>
          <p:cNvPr id="4096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38475"/>
            <a:ext cx="5400600" cy="326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  <p:sp>
        <p:nvSpPr>
          <p:cNvPr id="40966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23.12: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원형 형태의 슬라이딩 윈도우</a:t>
            </a:r>
          </a:p>
        </p:txBody>
      </p:sp>
    </p:spTree>
    <p:extLst>
      <p:ext uri="{BB962C8B-B14F-4D97-AF65-F5344CB8AC3E}">
        <p14:creationId xmlns:p14="http://schemas.microsoft.com/office/powerpoint/2010/main" val="1402293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흐름과 오류 제어의 결합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75BE21-65CA-4884-82FE-034C519467A5}" type="slidenum">
              <a:rPr lang="ko-KR" altLang="en-US" smtClean="0"/>
              <a:pPr>
                <a:defRPr/>
              </a:pPr>
              <a:t>23</a:t>
            </a:fld>
            <a:endParaRPr lang="en-US" altLang="ko-KR"/>
          </a:p>
        </p:txBody>
      </p:sp>
      <p:sp>
        <p:nvSpPr>
          <p:cNvPr id="13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ko-KR" altLang="en-US" sz="2000" dirty="0">
                <a:latin typeface="+mn-ea"/>
              </a:rPr>
              <a:t>슬라이딩 윈도우</a:t>
            </a:r>
            <a:r>
              <a:rPr lang="en-US" altLang="ko-KR" sz="2000" dirty="0">
                <a:latin typeface="+mn-ea"/>
              </a:rPr>
              <a:t>(Sliding Window)</a:t>
            </a:r>
          </a:p>
          <a:p>
            <a:pPr lvl="1">
              <a:defRPr/>
            </a:pPr>
            <a:r>
              <a:rPr lang="ko-KR" altLang="en-US" sz="1600" dirty="0">
                <a:latin typeface="+mn-ea"/>
              </a:rPr>
              <a:t>대부분의 프로토콜에서는 선형 표현 방식을 이용해 슬라이딩 윈도우 표현</a:t>
            </a:r>
            <a:endParaRPr lang="en-US" altLang="ko-KR" sz="1600" dirty="0">
              <a:latin typeface="+mn-ea"/>
            </a:endParaRPr>
          </a:p>
          <a:p>
            <a:pPr lvl="1">
              <a:defRPr/>
            </a:pPr>
            <a:r>
              <a:rPr lang="ko-KR" altLang="en-US" sz="1600" dirty="0">
                <a:latin typeface="+mn-ea"/>
              </a:rPr>
              <a:t>어떠한 표현 방식이건 동작 방식은 동일함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1989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23.13: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선형 형태의 슬라이딩 윈도우</a:t>
            </a:r>
          </a:p>
        </p:txBody>
      </p:sp>
      <p:pic>
        <p:nvPicPr>
          <p:cNvPr id="419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2289175"/>
            <a:ext cx="5700713" cy="393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7667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혼잡 제어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3E35EE-BA5D-4C7A-9871-558FFBE3E902}" type="slidenum">
              <a:rPr lang="ko-KR" altLang="en-US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13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ko-KR" altLang="en-US" sz="2400" dirty="0">
                <a:latin typeface="+mn-ea"/>
              </a:rPr>
              <a:t>혼잡</a:t>
            </a:r>
            <a:r>
              <a:rPr lang="en-US" altLang="ko-KR" sz="2400" dirty="0">
                <a:latin typeface="+mn-ea"/>
              </a:rPr>
              <a:t>(congestion)</a:t>
            </a:r>
          </a:p>
          <a:p>
            <a:pPr lvl="1">
              <a:defRPr/>
            </a:pPr>
            <a:r>
              <a:rPr lang="ko-KR" altLang="en-US" sz="2000" dirty="0">
                <a:latin typeface="+mn-ea"/>
              </a:rPr>
              <a:t>네트워크로 전송되는 </a:t>
            </a:r>
            <a:r>
              <a:rPr lang="ko-KR" altLang="en-US" sz="2000" dirty="0" err="1">
                <a:latin typeface="+mn-ea"/>
              </a:rPr>
              <a:t>패킷의</a:t>
            </a:r>
            <a:r>
              <a:rPr lang="ko-KR" altLang="en-US" sz="2000" dirty="0">
                <a:latin typeface="+mn-ea"/>
              </a:rPr>
              <a:t> 수가 네트워크에서 처리할 수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용량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을 초과하는 경우 혼잡 발생</a:t>
            </a:r>
            <a:endParaRPr lang="en-US" altLang="ko-KR" sz="2000" dirty="0">
              <a:latin typeface="+mn-ea"/>
            </a:endParaRPr>
          </a:p>
          <a:p>
            <a:pPr>
              <a:defRPr/>
            </a:pPr>
            <a:endParaRPr lang="en-US" altLang="ko-KR" sz="2400" dirty="0">
              <a:latin typeface="+mn-ea"/>
            </a:endParaRPr>
          </a:p>
          <a:p>
            <a:pPr>
              <a:defRPr/>
            </a:pPr>
            <a:r>
              <a:rPr lang="ko-KR" altLang="en-US" sz="2400" dirty="0">
                <a:latin typeface="+mn-ea"/>
              </a:rPr>
              <a:t>혼잡 제어</a:t>
            </a:r>
            <a:r>
              <a:rPr lang="en-US" altLang="ko-KR" sz="2400" dirty="0">
                <a:latin typeface="+mn-ea"/>
              </a:rPr>
              <a:t>(congestion control)</a:t>
            </a:r>
          </a:p>
          <a:p>
            <a:pPr lvl="1">
              <a:defRPr/>
            </a:pPr>
            <a:r>
              <a:rPr lang="ko-KR" altLang="en-US" sz="2000" dirty="0">
                <a:latin typeface="+mn-ea"/>
              </a:rPr>
              <a:t>혼잡을 제어하고 로드가 용량보다 작도록 하기 위한 메커니즘과</a:t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기술들을 언급</a:t>
            </a:r>
            <a:endParaRPr lang="en-US" altLang="ko-KR" sz="2000" dirty="0">
              <a:latin typeface="+mn-ea"/>
            </a:endParaRPr>
          </a:p>
          <a:p>
            <a:pPr>
              <a:defRPr/>
            </a:pPr>
            <a:endParaRPr lang="en-US" altLang="ko-KR" sz="2400" dirty="0">
              <a:latin typeface="+mn-ea"/>
            </a:endParaRPr>
          </a:p>
          <a:p>
            <a:pPr>
              <a:defRPr/>
            </a:pPr>
            <a:r>
              <a:rPr lang="ko-KR" altLang="en-US" sz="2400" dirty="0">
                <a:latin typeface="+mn-ea"/>
              </a:rPr>
              <a:t>혼잡의 발생</a:t>
            </a:r>
            <a:endParaRPr lang="en-US" altLang="ko-KR" sz="2400" dirty="0">
              <a:latin typeface="+mn-ea"/>
            </a:endParaRPr>
          </a:p>
          <a:p>
            <a:pPr lvl="1">
              <a:defRPr/>
            </a:pPr>
            <a:r>
              <a:rPr lang="ko-KR" altLang="en-US" sz="2000" dirty="0">
                <a:latin typeface="+mn-ea"/>
              </a:rPr>
              <a:t>네트워크나 인터넷에서의 혼잡은 </a:t>
            </a:r>
            <a:r>
              <a:rPr lang="ko-KR" altLang="en-US" sz="2000" dirty="0" err="1">
                <a:latin typeface="+mn-ea"/>
              </a:rPr>
              <a:t>라우터나</a:t>
            </a:r>
            <a:r>
              <a:rPr lang="ko-KR" altLang="en-US" sz="2000" dirty="0">
                <a:latin typeface="+mn-ea"/>
              </a:rPr>
              <a:t> 스위치가 </a:t>
            </a:r>
            <a:r>
              <a:rPr lang="ko-KR" altLang="en-US" sz="2000" dirty="0" err="1">
                <a:latin typeface="+mn-ea"/>
              </a:rPr>
              <a:t>패킷을</a:t>
            </a:r>
            <a:r>
              <a:rPr lang="ko-KR" altLang="en-US" sz="2000" dirty="0">
                <a:latin typeface="+mn-ea"/>
              </a:rPr>
              <a:t> 저장</a:t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하기 위한 버퍼인 큐를 가지고 있기 때문에 발생</a:t>
            </a:r>
            <a:endParaRPr lang="en-US" altLang="ko-KR" sz="2000" dirty="0">
              <a:latin typeface="+mn-ea"/>
            </a:endParaRPr>
          </a:p>
          <a:p>
            <a:pPr lvl="2">
              <a:defRPr/>
            </a:pPr>
            <a:r>
              <a:rPr lang="ko-KR" altLang="en-US" sz="1600" dirty="0">
                <a:latin typeface="+mn-ea"/>
              </a:rPr>
              <a:t>예를 들어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라우터는</a:t>
            </a:r>
            <a:r>
              <a:rPr lang="ko-KR" altLang="en-US" sz="1600" dirty="0">
                <a:latin typeface="+mn-ea"/>
              </a:rPr>
              <a:t> 각각의 인터페이스에 입출력 큐를 가지고 있으며</a:t>
            </a:r>
            <a:r>
              <a:rPr lang="en-US" altLang="ko-KR" sz="1600" dirty="0">
                <a:latin typeface="+mn-ea"/>
              </a:rPr>
              <a:t>,</a:t>
            </a:r>
          </a:p>
          <a:p>
            <a:pPr lvl="2">
              <a:defRPr/>
            </a:pPr>
            <a:r>
              <a:rPr lang="ko-KR" altLang="en-US" sz="1600" dirty="0" err="1">
                <a:latin typeface="+mn-ea"/>
              </a:rPr>
              <a:t>라우터에</a:t>
            </a:r>
            <a:r>
              <a:rPr lang="ko-KR" altLang="en-US" sz="1600" dirty="0">
                <a:latin typeface="+mn-ea"/>
              </a:rPr>
              <a:t> 도작하는 </a:t>
            </a:r>
            <a:r>
              <a:rPr lang="ko-KR" altLang="en-US" sz="1600" dirty="0" err="1">
                <a:latin typeface="+mn-ea"/>
              </a:rPr>
              <a:t>패킷들을</a:t>
            </a:r>
            <a:r>
              <a:rPr lang="ko-KR" altLang="en-US" sz="1600" dirty="0">
                <a:latin typeface="+mn-ea"/>
              </a:rPr>
              <a:t> 처리할 수 없으면 큐는 과부하가 되며 혼잡이 발생</a:t>
            </a:r>
            <a:endParaRPr lang="en-US" altLang="ko-KR" sz="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8457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23.1.2  </a:t>
            </a:r>
            <a:r>
              <a:rPr lang="ko-KR" altLang="en-US" dirty="0"/>
              <a:t>비연결형과 연결 지향 서비스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8556BA-CC82-416C-A053-2027AABF401E}" type="slidenum">
              <a:rPr lang="ko-KR" altLang="en-US" smtClean="0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13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ko-KR" altLang="en-US" sz="2000" dirty="0">
                <a:latin typeface="+mn-ea"/>
              </a:rPr>
              <a:t>네트워크 계층 프로토콜과 마찬가지로 전송 계층 프로토콜 역시 </a:t>
            </a:r>
            <a:r>
              <a:rPr lang="ko-KR" altLang="en-US" sz="2000" dirty="0" err="1">
                <a:latin typeface="+mn-ea"/>
              </a:rPr>
              <a:t>비연결형</a:t>
            </a:r>
            <a:r>
              <a:rPr lang="en-US" altLang="ko-KR" sz="2000" dirty="0">
                <a:latin typeface="+mn-ea"/>
              </a:rPr>
              <a:t>(connectionless)</a:t>
            </a:r>
            <a:r>
              <a:rPr lang="ko-KR" altLang="en-US" sz="2000" dirty="0">
                <a:latin typeface="+mn-ea"/>
              </a:rPr>
              <a:t>과 연결지향</a:t>
            </a:r>
            <a:r>
              <a:rPr lang="en-US" altLang="ko-KR" sz="2000" dirty="0">
                <a:latin typeface="+mn-ea"/>
              </a:rPr>
              <a:t>(connection-oriented)</a:t>
            </a:r>
            <a:r>
              <a:rPr lang="ko-KR" altLang="en-US" sz="2000" dirty="0">
                <a:latin typeface="+mn-ea"/>
              </a:rPr>
              <a:t>의 두 가지 형태의 서비스 제공</a:t>
            </a:r>
            <a:endParaRPr lang="en-US" altLang="ko-KR" sz="2000" dirty="0">
              <a:latin typeface="+mn-ea"/>
            </a:endParaRPr>
          </a:p>
          <a:p>
            <a:pPr>
              <a:defRPr/>
            </a:pPr>
            <a:r>
              <a:rPr lang="ko-KR" altLang="en-US" sz="2000" dirty="0" err="1">
                <a:latin typeface="+mn-ea"/>
              </a:rPr>
              <a:t>비연결형</a:t>
            </a:r>
            <a:r>
              <a:rPr lang="ko-KR" altLang="en-US" sz="2000" dirty="0">
                <a:latin typeface="+mn-ea"/>
              </a:rPr>
              <a:t> 서비스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4037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23.14: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비연결형 서비스</a:t>
            </a:r>
          </a:p>
        </p:txBody>
      </p:sp>
      <p:pic>
        <p:nvPicPr>
          <p:cNvPr id="440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590800"/>
            <a:ext cx="5815013" cy="364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7176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23.1.2  </a:t>
            </a:r>
            <a:r>
              <a:rPr lang="ko-KR" altLang="en-US" dirty="0"/>
              <a:t>비연결형과 연결 지향 서비스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4C6987-F880-4A40-A308-DC2B240BDC68}" type="slidenum">
              <a:rPr lang="ko-KR" altLang="en-US" smtClean="0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13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ko-KR" altLang="en-US" sz="2000" dirty="0">
                <a:latin typeface="+mn-ea"/>
              </a:rPr>
              <a:t>연결 지향 서비스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5061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23.15: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연결 지향 서비스</a:t>
            </a:r>
          </a:p>
        </p:txBody>
      </p:sp>
      <p:pic>
        <p:nvPicPr>
          <p:cNvPr id="450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1608138"/>
            <a:ext cx="5561013" cy="462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9964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23.1.2 </a:t>
            </a:r>
            <a:r>
              <a:rPr lang="ko-KR" altLang="en-US" dirty="0"/>
              <a:t>비연결형과 연결 지향 서비스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D1B03D-4B51-4C53-93B6-3B8E338ABD23}" type="slidenum">
              <a:rPr lang="ko-KR" altLang="en-US" smtClean="0"/>
              <a:pPr>
                <a:defRPr/>
              </a:pPr>
              <a:t>27</a:t>
            </a:fld>
            <a:endParaRPr lang="en-US" altLang="ko-KR"/>
          </a:p>
        </p:txBody>
      </p:sp>
      <p:sp>
        <p:nvSpPr>
          <p:cNvPr id="46084" name="제목 2"/>
          <p:cNvSpPr txBox="1">
            <a:spLocks/>
          </p:cNvSpPr>
          <p:nvPr/>
        </p:nvSpPr>
        <p:spPr bwMode="auto">
          <a:xfrm>
            <a:off x="995363" y="6234113"/>
            <a:ext cx="7153275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23.16:  FSM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으로 표현된 비연결형과 연결 지향 서비스</a:t>
            </a:r>
          </a:p>
        </p:txBody>
      </p:sp>
      <p:pic>
        <p:nvPicPr>
          <p:cNvPr id="4608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42" b="79576"/>
          <a:stretch>
            <a:fillRect/>
          </a:stretch>
        </p:blipFill>
        <p:spPr bwMode="auto">
          <a:xfrm>
            <a:off x="2438400" y="1839913"/>
            <a:ext cx="3352800" cy="90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  <p:sp>
        <p:nvSpPr>
          <p:cNvPr id="12" name="내용 개체 틀 3"/>
          <p:cNvSpPr txBox="1">
            <a:spLocks/>
          </p:cNvSpPr>
          <p:nvPr/>
        </p:nvSpPr>
        <p:spPr bwMode="auto">
          <a:xfrm>
            <a:off x="217604" y="1124744"/>
            <a:ext cx="8686800" cy="5109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kumimoji="1" sz="28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w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sz="2000" b="1" dirty="0">
                <a:solidFill>
                  <a:srgbClr val="000000"/>
                </a:solidFill>
                <a:latin typeface="휴먼엑스포"/>
              </a:rPr>
              <a:t>유한 상태 기기</a:t>
            </a:r>
            <a:r>
              <a:rPr lang="en-US" altLang="ko-KR" sz="2000" b="1" dirty="0">
                <a:solidFill>
                  <a:srgbClr val="000000"/>
                </a:solidFill>
                <a:latin typeface="휴먼엑스포"/>
              </a:rPr>
              <a:t>(FSM, Finite State Machine)</a:t>
            </a:r>
          </a:p>
          <a:p>
            <a:pPr>
              <a:defRPr/>
            </a:pPr>
            <a:r>
              <a:rPr lang="ko-KR" altLang="en-US" sz="2000" b="1" dirty="0" err="1">
                <a:solidFill>
                  <a:srgbClr val="000000"/>
                </a:solidFill>
                <a:latin typeface="휴먼엑스포"/>
              </a:rPr>
              <a:t>비연결형</a:t>
            </a:r>
            <a:r>
              <a:rPr lang="ko-KR" altLang="en-US" sz="2000" b="1" dirty="0">
                <a:solidFill>
                  <a:srgbClr val="000000"/>
                </a:solidFill>
                <a:latin typeface="휴먼엑스포"/>
              </a:rPr>
              <a:t> 서비스</a:t>
            </a:r>
            <a:endParaRPr lang="en-US" altLang="ko-KR" sz="2000" b="1" dirty="0">
              <a:solidFill>
                <a:srgbClr val="000000"/>
              </a:solidFill>
              <a:latin typeface="휴먼엑스포"/>
            </a:endParaRPr>
          </a:p>
          <a:p>
            <a:pPr>
              <a:defRPr/>
            </a:pPr>
            <a:endParaRPr lang="en-US" altLang="ko-KR" sz="2000" b="1" dirty="0">
              <a:solidFill>
                <a:srgbClr val="000000"/>
              </a:solidFill>
              <a:latin typeface="휴먼엑스포"/>
            </a:endParaRPr>
          </a:p>
          <a:p>
            <a:pPr>
              <a:defRPr/>
            </a:pPr>
            <a:endParaRPr lang="en-US" altLang="ko-KR" sz="2000" b="1" dirty="0">
              <a:solidFill>
                <a:srgbClr val="000000"/>
              </a:solidFill>
              <a:latin typeface="휴먼엑스포"/>
            </a:endParaRPr>
          </a:p>
          <a:p>
            <a:pPr>
              <a:defRPr/>
            </a:pPr>
            <a:r>
              <a:rPr lang="ko-KR" altLang="en-US" sz="2000" b="1" dirty="0">
                <a:solidFill>
                  <a:srgbClr val="000000"/>
                </a:solidFill>
                <a:latin typeface="휴먼엑스포"/>
              </a:rPr>
              <a:t>연결 지향 서비스</a:t>
            </a:r>
            <a:endParaRPr lang="en-US" altLang="ko-KR" sz="1200" b="1" dirty="0">
              <a:solidFill>
                <a:srgbClr val="000000"/>
              </a:solidFill>
              <a:latin typeface="휴먼엑스포"/>
            </a:endParaRPr>
          </a:p>
        </p:txBody>
      </p:sp>
      <p:pic>
        <p:nvPicPr>
          <p:cNvPr id="4608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7" t="23869"/>
          <a:stretch>
            <a:fillRect/>
          </a:stretch>
        </p:blipFill>
        <p:spPr bwMode="auto">
          <a:xfrm>
            <a:off x="2915816" y="2917271"/>
            <a:ext cx="4175125" cy="321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5948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3200" b="1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792345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marL="342900" indent="-3429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marL="0" lvl="2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i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/>
                <a:ea typeface="굴림" pitchFamily="50" charset="-127"/>
              </a:rPr>
              <a:t>23.2   TRANSPORT-LAYER PROTOCOLS</a:t>
            </a:r>
          </a:p>
          <a:p>
            <a:pPr marL="0" lvl="2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i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/>
              <a:ea typeface="굴림" pitchFamily="50" charset="-127"/>
            </a:endParaRP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ko-KR" sz="1800" i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7109" name="Rectangle 8"/>
          <p:cNvSpPr>
            <a:spLocks noChangeArrowheads="1"/>
          </p:cNvSpPr>
          <p:nvPr/>
        </p:nvSpPr>
        <p:spPr bwMode="auto">
          <a:xfrm>
            <a:off x="381000" y="1658938"/>
            <a:ext cx="80772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3600" b="1" dirty="0">
                <a:solidFill>
                  <a:srgbClr val="000000"/>
                </a:solidFill>
                <a:latin typeface="Times New Roman" pitchFamily="18" charset="0"/>
              </a:rPr>
              <a:t>앞 절에서 설명한 일련의 서비스들을 결합함으로써 전송 계층 프로토콜을 만들 수 있다</a:t>
            </a:r>
            <a:r>
              <a:rPr lang="en-US" altLang="ko-KR" sz="3600" b="1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  <a:r>
              <a:rPr lang="ko-KR" altLang="en-US" sz="3600" b="1" dirty="0">
                <a:solidFill>
                  <a:srgbClr val="000000"/>
                </a:solidFill>
                <a:latin typeface="Times New Roman" pitchFamily="18" charset="0"/>
              </a:rPr>
              <a:t>이러한 프로토콜들의 동작을 좀더 잘 이해할 수 있도록 하기 위하여  간단한 프로토콜부터 시작하여 점진적으로 복잡한 기능을 추가한다</a:t>
            </a:r>
            <a:r>
              <a:rPr lang="en-US" altLang="ko-KR" sz="3600" b="1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4F2BFA-58BA-4DDA-A4F5-81207B7A35A8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28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649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"/>
          <p:cNvSpPr>
            <a:spLocks noChangeArrowheads="1"/>
          </p:cNvSpPr>
          <p:nvPr/>
        </p:nvSpPr>
        <p:spPr bwMode="auto">
          <a:xfrm>
            <a:off x="381000" y="1293813"/>
            <a:ext cx="8382000" cy="193899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 err="1">
                <a:solidFill>
                  <a:srgbClr val="000000"/>
                </a:solidFill>
                <a:latin typeface="Times New Roman" pitchFamily="18" charset="0"/>
              </a:rPr>
              <a:t>첫번째</a:t>
            </a:r>
            <a:r>
              <a:rPr lang="ko-KR" altLang="en-US" sz="2400" b="1" dirty="0">
                <a:solidFill>
                  <a:srgbClr val="000000"/>
                </a:solidFill>
                <a:latin typeface="Times New Roman" pitchFamily="18" charset="0"/>
              </a:rPr>
              <a:t> 프로토콜은 </a:t>
            </a:r>
            <a:r>
              <a:rPr lang="ko-KR" altLang="en-US" sz="2400" b="1" dirty="0">
                <a:solidFill>
                  <a:srgbClr val="0000CC"/>
                </a:solidFill>
                <a:latin typeface="Times New Roman" pitchFamily="18" charset="0"/>
              </a:rPr>
              <a:t>흐름 제어나 오류 제어가 없는 </a:t>
            </a:r>
            <a:r>
              <a:rPr lang="ko-KR" altLang="en-US" sz="2400" b="1" dirty="0">
                <a:solidFill>
                  <a:srgbClr val="FF0000"/>
                </a:solidFill>
                <a:latin typeface="Times New Roman" pitchFamily="18" charset="0"/>
              </a:rPr>
              <a:t>단순</a:t>
            </a:r>
            <a:r>
              <a:rPr lang="en-US" altLang="ko-KR" sz="2400" b="1" dirty="0">
                <a:solidFill>
                  <a:srgbClr val="FF0000"/>
                </a:solidFill>
                <a:latin typeface="Times New Roman" pitchFamily="18" charset="0"/>
              </a:rPr>
              <a:t>(simple) </a:t>
            </a:r>
            <a:r>
              <a:rPr lang="ko-KR" altLang="en-US" sz="2400" b="1" dirty="0">
                <a:solidFill>
                  <a:srgbClr val="FF0000"/>
                </a:solidFill>
                <a:latin typeface="Times New Roman" pitchFamily="18" charset="0"/>
              </a:rPr>
              <a:t>비연결형 프로토콜</a:t>
            </a:r>
            <a:r>
              <a:rPr lang="ko-KR" altLang="en-US" sz="2400" b="1" dirty="0">
                <a:solidFill>
                  <a:srgbClr val="000000"/>
                </a:solidFill>
                <a:latin typeface="Times New Roman" pitchFamily="18" charset="0"/>
              </a:rPr>
              <a:t>이다</a:t>
            </a:r>
            <a:r>
              <a:rPr lang="en-US" altLang="ko-KR" sz="2400" b="1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  <a:r>
              <a:rPr lang="ko-KR" altLang="en-US" sz="2400" b="1" dirty="0">
                <a:solidFill>
                  <a:srgbClr val="000000"/>
                </a:solidFill>
                <a:latin typeface="Times New Roman" pitchFamily="18" charset="0"/>
              </a:rPr>
              <a:t>이 프로토콜에서 </a:t>
            </a:r>
            <a:r>
              <a:rPr lang="ko-KR" altLang="en-US" sz="2400" b="1" dirty="0" err="1">
                <a:solidFill>
                  <a:srgbClr val="000000"/>
                </a:solidFill>
                <a:latin typeface="Times New Roman" pitchFamily="18" charset="0"/>
              </a:rPr>
              <a:t>수신측은</a:t>
            </a:r>
            <a:r>
              <a:rPr lang="ko-KR" altLang="en-US" sz="2400" b="1" dirty="0">
                <a:solidFill>
                  <a:srgbClr val="000000"/>
                </a:solidFill>
                <a:latin typeface="Times New Roman" pitchFamily="18" charset="0"/>
              </a:rPr>
              <a:t> 수신한 </a:t>
            </a:r>
            <a:r>
              <a:rPr lang="ko-KR" altLang="en-US" sz="2400" b="1" dirty="0" err="1">
                <a:solidFill>
                  <a:srgbClr val="000000"/>
                </a:solidFill>
                <a:latin typeface="Times New Roman" pitchFamily="18" charset="0"/>
              </a:rPr>
              <a:t>패킷을</a:t>
            </a:r>
            <a:r>
              <a:rPr lang="ko-KR" altLang="en-US" sz="2400" b="1" dirty="0">
                <a:solidFill>
                  <a:srgbClr val="000000"/>
                </a:solidFill>
                <a:latin typeface="Times New Roman" pitchFamily="18" charset="0"/>
              </a:rPr>
              <a:t> 즉시 처리할 수 있다고 가정한다</a:t>
            </a:r>
            <a:r>
              <a:rPr lang="en-US" altLang="ko-KR" sz="2400" b="1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  <a:r>
              <a:rPr lang="ko-KR" altLang="en-US" sz="2400" b="1" dirty="0">
                <a:solidFill>
                  <a:srgbClr val="000000"/>
                </a:solidFill>
                <a:latin typeface="Times New Roman" pitchFamily="18" charset="0"/>
              </a:rPr>
              <a:t>다시 말하면 </a:t>
            </a:r>
            <a:r>
              <a:rPr lang="ko-KR" altLang="en-US" sz="2400" b="1" dirty="0" err="1">
                <a:solidFill>
                  <a:srgbClr val="000000"/>
                </a:solidFill>
                <a:latin typeface="Times New Roman" pitchFamily="18" charset="0"/>
              </a:rPr>
              <a:t>수신측에서는</a:t>
            </a:r>
            <a:r>
              <a:rPr lang="ko-KR" altLang="en-US" sz="2400" b="1" dirty="0">
                <a:solidFill>
                  <a:srgbClr val="000000"/>
                </a:solidFill>
                <a:latin typeface="Times New Roman" pitchFamily="18" charset="0"/>
              </a:rPr>
              <a:t> 과도한 </a:t>
            </a:r>
            <a:r>
              <a:rPr lang="ko-KR" altLang="en-US" sz="2400" b="1" dirty="0" err="1">
                <a:solidFill>
                  <a:srgbClr val="000000"/>
                </a:solidFill>
                <a:latin typeface="Times New Roman" pitchFamily="18" charset="0"/>
              </a:rPr>
              <a:t>패킷의</a:t>
            </a:r>
            <a:r>
              <a:rPr lang="ko-KR" altLang="en-US" sz="2400" b="1" dirty="0">
                <a:solidFill>
                  <a:srgbClr val="000000"/>
                </a:solidFill>
                <a:latin typeface="Times New Roman" pitchFamily="18" charset="0"/>
              </a:rPr>
              <a:t> 수신으로 인한 버퍼 초과가 발생하지 않는다</a:t>
            </a:r>
            <a:r>
              <a:rPr lang="en-US" altLang="ko-KR" sz="2400" b="1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</p:txBody>
      </p:sp>
      <p:sp>
        <p:nvSpPr>
          <p:cNvPr id="481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23.2.1  </a:t>
            </a:r>
            <a:r>
              <a:rPr lang="ko-KR" altLang="en-US" dirty="0"/>
              <a:t>단순 프로토콜</a:t>
            </a:r>
            <a:r>
              <a:rPr lang="en-US" altLang="ko-KR" dirty="0"/>
              <a:t>(Simple Protocol)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545B84-1530-417C-83D4-0E68FE2FF03F}" type="slidenum">
              <a:rPr lang="ko-KR" altLang="en-US" smtClean="0"/>
              <a:pPr>
                <a:defRPr/>
              </a:pPr>
              <a:t>29</a:t>
            </a:fld>
            <a:endParaRPr lang="en-US" altLang="ko-KR" dirty="0"/>
          </a:p>
        </p:txBody>
      </p:sp>
      <p:pic>
        <p:nvPicPr>
          <p:cNvPr id="4813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59" y="4005064"/>
            <a:ext cx="8761413" cy="18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  <p:sp>
        <p:nvSpPr>
          <p:cNvPr id="48134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23.17: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단순 프로토콜</a:t>
            </a:r>
          </a:p>
        </p:txBody>
      </p:sp>
    </p:spTree>
    <p:extLst>
      <p:ext uri="{BB962C8B-B14F-4D97-AF65-F5344CB8AC3E}">
        <p14:creationId xmlns:p14="http://schemas.microsoft.com/office/powerpoint/2010/main" val="3402814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제목 2"/>
          <p:cNvSpPr>
            <a:spLocks noGrp="1"/>
          </p:cNvSpPr>
          <p:nvPr>
            <p:ph type="title"/>
          </p:nvPr>
        </p:nvSpPr>
        <p:spPr>
          <a:xfrm>
            <a:off x="107504" y="260648"/>
            <a:ext cx="9144000" cy="595313"/>
          </a:xfrm>
        </p:spPr>
        <p:txBody>
          <a:bodyPr/>
          <a:lstStyle/>
          <a:p>
            <a:r>
              <a:rPr lang="en-US" altLang="ko-KR" sz="3200" dirty="0"/>
              <a:t>Figure 23.1:  </a:t>
            </a:r>
            <a:r>
              <a:rPr lang="ko-KR" altLang="en-US" sz="3200" dirty="0"/>
              <a:t>전송 계층에서의 논리적 연결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46A8BE-2CFC-4424-B12E-63A2B8D1EA1A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838200"/>
            <a:ext cx="4975225" cy="555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143000"/>
            <a:ext cx="1447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2530475"/>
            <a:ext cx="249238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3905250"/>
            <a:ext cx="2411413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178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3.2.1  </a:t>
            </a:r>
            <a:r>
              <a:rPr lang="ko-KR" altLang="en-US"/>
              <a:t>단순 프로토콜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155672-5844-4067-B132-EFD9D8523DE1}" type="slidenum">
              <a:rPr lang="ko-KR" altLang="en-US" smtClean="0"/>
              <a:pPr>
                <a:defRPr/>
              </a:pPr>
              <a:t>30</a:t>
            </a:fld>
            <a:endParaRPr lang="en-US" altLang="ko-KR"/>
          </a:p>
        </p:txBody>
      </p:sp>
      <p:sp>
        <p:nvSpPr>
          <p:cNvPr id="49156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724900" cy="4876800"/>
          </a:xfrm>
        </p:spPr>
        <p:txBody>
          <a:bodyPr/>
          <a:lstStyle/>
          <a:p>
            <a:r>
              <a:rPr lang="ko-KR" altLang="en-US" sz="2000"/>
              <a:t>단순 프로토콜의 </a:t>
            </a:r>
            <a:r>
              <a:rPr lang="en-US" altLang="ko-KR" sz="2000"/>
              <a:t>FSM</a:t>
            </a:r>
            <a:r>
              <a:rPr lang="ko-KR" altLang="en-US" sz="2000"/>
              <a:t>은 두가지로 표현 가능</a:t>
            </a:r>
            <a:endParaRPr lang="en-US" altLang="ko-KR" sz="2000"/>
          </a:p>
          <a:p>
            <a:pPr lvl="1"/>
            <a:r>
              <a:rPr lang="ko-KR" altLang="en-US" sz="1600"/>
              <a:t>응용 계층이 전송할 메시지가 없으면</a:t>
            </a:r>
            <a:r>
              <a:rPr lang="en-US" altLang="ko-KR" sz="1600"/>
              <a:t>, </a:t>
            </a:r>
            <a:r>
              <a:rPr lang="ko-KR" altLang="en-US" sz="1600"/>
              <a:t>송신측은 패킷을 전송할 수 없음</a:t>
            </a:r>
            <a:endParaRPr lang="en-US" altLang="ko-KR" sz="1600"/>
          </a:p>
          <a:p>
            <a:pPr lvl="1"/>
            <a:r>
              <a:rPr lang="ko-KR" altLang="en-US" sz="1600"/>
              <a:t>패킷이 도작하기 전까지는 수신측은 메시지를 자신의 응용 계층에게 전달할 수 없음</a:t>
            </a:r>
            <a:endParaRPr lang="en-US" altLang="ko-KR" sz="1600"/>
          </a:p>
          <a:p>
            <a:pPr lvl="1"/>
            <a:r>
              <a:rPr lang="ko-KR" altLang="en-US" sz="1600"/>
              <a:t>각각의 </a:t>
            </a:r>
            <a:r>
              <a:rPr lang="en-US" altLang="ko-KR" sz="1600"/>
              <a:t>FSM</a:t>
            </a:r>
            <a:r>
              <a:rPr lang="ko-KR" altLang="en-US" sz="1600"/>
              <a:t>은 </a:t>
            </a:r>
            <a:r>
              <a:rPr lang="en-US" altLang="ko-KR" sz="1600"/>
              <a:t>‘ready </a:t>
            </a:r>
            <a:r>
              <a:rPr lang="ko-KR" altLang="en-US" sz="1600"/>
              <a:t>상태</a:t>
            </a:r>
            <a:r>
              <a:rPr lang="en-US" altLang="ko-KR" sz="1600"/>
              <a:t>’</a:t>
            </a:r>
            <a:r>
              <a:rPr lang="ko-KR" altLang="en-US" sz="1600"/>
              <a:t>라고 하는 하나의 상태만을 가짐</a:t>
            </a:r>
            <a:endParaRPr lang="en-US" altLang="ko-KR" sz="1600"/>
          </a:p>
          <a:p>
            <a:pPr marL="809625" lvl="2" indent="-180975">
              <a:buFont typeface="휴먼엑스포" pitchFamily="18" charset="-127"/>
              <a:buAutoNum type="arabicPeriod"/>
            </a:pPr>
            <a:r>
              <a:rPr lang="ko-KR" altLang="en-US" sz="1600"/>
              <a:t> 송신기기는 응용 계층의 프로세스로부터 메시지 전달 요청이 들어오기 전까지 </a:t>
            </a:r>
            <a:r>
              <a:rPr lang="en-US" altLang="ko-KR" sz="1600"/>
              <a:t>ready</a:t>
            </a:r>
          </a:p>
          <a:p>
            <a:pPr marL="809625" lvl="2" indent="-180975">
              <a:buFont typeface="휴먼엑스포" pitchFamily="18" charset="-127"/>
              <a:buAutoNum type="arabicPeriod"/>
            </a:pPr>
            <a:r>
              <a:rPr lang="ko-KR" altLang="en-US" sz="1600"/>
              <a:t> 메시지 전달 요청 이벤트가 발생하면</a:t>
            </a:r>
            <a:r>
              <a:rPr lang="en-US" altLang="ko-KR" sz="1600"/>
              <a:t>, </a:t>
            </a:r>
            <a:r>
              <a:rPr lang="ko-KR" altLang="en-US" sz="1600"/>
              <a:t>패킷으로 캡슐화 후 수신기기로 전송</a:t>
            </a:r>
            <a:endParaRPr lang="en-US" altLang="ko-KR" sz="1600"/>
          </a:p>
          <a:p>
            <a:pPr marL="809625" lvl="2" indent="-180975">
              <a:buFont typeface="휴먼엑스포" pitchFamily="18" charset="-127"/>
              <a:buAutoNum type="arabicPeriod"/>
            </a:pPr>
            <a:r>
              <a:rPr lang="ko-KR" altLang="en-US" sz="1600"/>
              <a:t> 수신기기는 송신 기기로부터 전송된 패킷이 들어오기 전까지 </a:t>
            </a:r>
            <a:r>
              <a:rPr lang="en-US" altLang="ko-KR" sz="1600"/>
              <a:t>ready</a:t>
            </a:r>
          </a:p>
          <a:p>
            <a:pPr marL="809625" lvl="2" indent="-180975">
              <a:buFont typeface="휴먼엑스포" pitchFamily="18" charset="-127"/>
              <a:buAutoNum type="arabicPeriod"/>
            </a:pPr>
            <a:r>
              <a:rPr lang="ko-KR" altLang="en-US" sz="1600"/>
              <a:t> 패킷 수신 이벤트가 발생하면</a:t>
            </a:r>
            <a:r>
              <a:rPr lang="en-US" altLang="ko-KR" sz="1600"/>
              <a:t>, </a:t>
            </a:r>
            <a:r>
              <a:rPr lang="ko-KR" altLang="en-US" sz="1600"/>
              <a:t>수신기기는 메시지를 추출</a:t>
            </a:r>
            <a:r>
              <a:rPr lang="en-US" altLang="ko-KR" sz="1600"/>
              <a:t>(</a:t>
            </a:r>
            <a:r>
              <a:rPr lang="ko-KR" altLang="en-US" sz="1600"/>
              <a:t>역캡슐화</a:t>
            </a:r>
            <a:r>
              <a:rPr lang="en-US" altLang="ko-KR" sz="1600"/>
              <a:t>) </a:t>
            </a:r>
            <a:r>
              <a:rPr lang="ko-KR" altLang="en-US" sz="1600"/>
              <a:t>후 응용 계층 </a:t>
            </a:r>
            <a:br>
              <a:rPr lang="en-US" altLang="ko-KR" sz="1600"/>
            </a:br>
            <a:r>
              <a:rPr lang="en-US" altLang="ko-KR" sz="1600"/>
              <a:t> </a:t>
            </a:r>
            <a:r>
              <a:rPr lang="ko-KR" altLang="en-US" sz="1600"/>
              <a:t>프로세스로 전달</a:t>
            </a:r>
            <a:endParaRPr lang="en-US" altLang="ko-KR" sz="1600"/>
          </a:p>
          <a:p>
            <a:pPr lvl="1"/>
            <a:endParaRPr lang="en-US" altLang="ko-KR" sz="1600"/>
          </a:p>
        </p:txBody>
      </p:sp>
      <p:sp>
        <p:nvSpPr>
          <p:cNvPr id="49157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3.18:  </a:t>
            </a:r>
            <a:r>
              <a:rPr kumimoji="1" lang="ko-KR" altLang="en-US" sz="1600" i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단순 프로토콜의 </a:t>
            </a:r>
            <a:r>
              <a:rPr kumimoji="1" lang="en-US" altLang="ko-KR" sz="1600" i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FSM</a:t>
            </a:r>
            <a:endParaRPr kumimoji="1" lang="ko-KR" altLang="en-US" sz="1600" i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91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4154488"/>
            <a:ext cx="6599237" cy="207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1017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그림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23.19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는 단순 프로토콜을 이용한 통신의 예를 보여준다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이 그림에서 볼 수 있듯이 동작은 매우 간단하다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송신측은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수신측을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고려하지 않고 하나씩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패킷을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전송한다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</a:t>
            </a:r>
          </a:p>
        </p:txBody>
      </p:sp>
      <p:grpSp>
        <p:nvGrpSpPr>
          <p:cNvPr id="50179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50183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903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23.3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A7CB9F-3FE3-4E1A-AEC8-0F46B66ECF78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31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  <p:pic>
        <p:nvPicPr>
          <p:cNvPr id="5018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1876425"/>
            <a:ext cx="734060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  <p:sp>
        <p:nvSpPr>
          <p:cNvPr id="50182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23.19: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예제 </a:t>
            </a: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23.3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의 흐름도</a:t>
            </a:r>
          </a:p>
        </p:txBody>
      </p:sp>
    </p:spTree>
    <p:extLst>
      <p:ext uri="{BB962C8B-B14F-4D97-AF65-F5344CB8AC3E}">
        <p14:creationId xmlns:p14="http://schemas.microsoft.com/office/powerpoint/2010/main" val="2490692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"/>
          <p:cNvSpPr>
            <a:spLocks noChangeArrowheads="1"/>
          </p:cNvSpPr>
          <p:nvPr/>
        </p:nvSpPr>
        <p:spPr bwMode="auto">
          <a:xfrm>
            <a:off x="332581" y="1124744"/>
            <a:ext cx="8382000" cy="230832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solidFill>
                  <a:srgbClr val="0000CC"/>
                </a:solidFill>
                <a:latin typeface="굴림" pitchFamily="50" charset="-127"/>
                <a:ea typeface="굴림" pitchFamily="50" charset="-127"/>
              </a:rPr>
              <a:t>흐름 제어와 오류 제어를 모두 사용</a:t>
            </a:r>
            <a:r>
              <a:rPr lang="ko-KR" altLang="en-US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하는 </a:t>
            </a:r>
            <a:r>
              <a:rPr lang="en-US" altLang="ko-KR" sz="24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Stop-and-Wait </a:t>
            </a:r>
            <a:r>
              <a:rPr lang="ko-KR" altLang="en-US" sz="24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프로토콜 </a:t>
            </a:r>
            <a:r>
              <a:rPr lang="ko-KR" altLang="en-US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이라는 </a:t>
            </a:r>
            <a:r>
              <a:rPr lang="ko-KR" altLang="en-US" sz="24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연결 지향 프로토콜</a:t>
            </a:r>
            <a:r>
              <a:rPr lang="en-US" altLang="ko-KR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400" b="1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송신측과</a:t>
            </a:r>
            <a:r>
              <a:rPr lang="ko-KR" altLang="en-US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2400" b="1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수신측은</a:t>
            </a:r>
            <a:r>
              <a:rPr lang="ko-KR" altLang="en-US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모두 크기가 </a:t>
            </a:r>
            <a:r>
              <a:rPr lang="en-US" altLang="ko-KR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1</a:t>
            </a:r>
            <a:r>
              <a:rPr lang="ko-KR" altLang="en-US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인 슬라이딩 윈도우를 사용</a:t>
            </a:r>
            <a:r>
              <a:rPr lang="en-US" altLang="ko-KR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400" b="1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송신측은</a:t>
            </a:r>
            <a:r>
              <a:rPr lang="ko-KR" altLang="en-US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한 번에 하나의 </a:t>
            </a:r>
            <a:r>
              <a:rPr lang="ko-KR" altLang="en-US" sz="2400" b="1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패킷</a:t>
            </a:r>
            <a:r>
              <a:rPr lang="ko-KR" altLang="en-US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전송</a:t>
            </a:r>
            <a:r>
              <a:rPr lang="en-US" altLang="ko-KR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,</a:t>
            </a:r>
            <a:r>
              <a:rPr lang="ko-KR" altLang="en-US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확인응답이 오기 전까지는 다음 </a:t>
            </a:r>
            <a:r>
              <a:rPr lang="ko-KR" altLang="en-US" sz="2400" b="1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패킷을</a:t>
            </a:r>
            <a:r>
              <a:rPr lang="ko-KR" altLang="en-US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전송하지 않음</a:t>
            </a:r>
            <a:r>
              <a:rPr lang="en-US" altLang="ko-KR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400" b="1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패킷</a:t>
            </a:r>
            <a:r>
              <a:rPr lang="ko-KR" altLang="en-US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손상을 검사하기 위해 각 데이터 </a:t>
            </a:r>
            <a:r>
              <a:rPr lang="ko-KR" altLang="en-US" sz="2400" b="1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패킷에</a:t>
            </a:r>
            <a:r>
              <a:rPr lang="ko-KR" altLang="en-US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2400" b="1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검사합</a:t>
            </a:r>
            <a:r>
              <a:rPr lang="en-US" altLang="ko-KR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(checksum)</a:t>
            </a:r>
            <a:r>
              <a:rPr lang="ko-KR" altLang="en-US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추가</a:t>
            </a:r>
            <a:r>
              <a:rPr lang="en-US" altLang="ko-KR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sp>
        <p:nvSpPr>
          <p:cNvPr id="512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23.2.2  Stop-and-Wait Protocol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51F0FE-BD0A-4860-BC24-89C3EA869815}" type="slidenum">
              <a:rPr lang="ko-KR" altLang="en-US" smtClean="0"/>
              <a:pPr>
                <a:defRPr/>
              </a:pPr>
              <a:t>32</a:t>
            </a:fld>
            <a:endParaRPr lang="en-US" altLang="ko-KR" dirty="0"/>
          </a:p>
        </p:txBody>
      </p:sp>
      <p:sp>
        <p:nvSpPr>
          <p:cNvPr id="51205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23.20:   Stop-and-Wait protocol</a:t>
            </a:r>
            <a:endParaRPr kumimoji="1" lang="ko-KR" altLang="en-US" sz="1600" i="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12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01008"/>
            <a:ext cx="6840759" cy="2775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5971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23.2.2  Stop-and-Wait Protocol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B646C1-6090-4025-8611-6C3C1A9D483A}" type="slidenum">
              <a:rPr lang="ko-KR" altLang="en-US" smtClean="0"/>
              <a:pPr>
                <a:defRPr/>
              </a:pPr>
              <a:t>33</a:t>
            </a:fld>
            <a:endParaRPr lang="en-US" altLang="ko-KR" dirty="0"/>
          </a:p>
        </p:txBody>
      </p:sp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724900" cy="4876800"/>
          </a:xfrm>
        </p:spPr>
        <p:txBody>
          <a:bodyPr/>
          <a:lstStyle/>
          <a:p>
            <a:pPr>
              <a:defRPr/>
            </a:pPr>
            <a:r>
              <a:rPr lang="ko-KR" altLang="en-US" sz="2000" dirty="0"/>
              <a:t>순서번호</a:t>
            </a:r>
            <a:r>
              <a:rPr lang="en-US" altLang="ko-KR" sz="2000" dirty="0"/>
              <a:t>(Sequence Numbers)</a:t>
            </a:r>
          </a:p>
          <a:p>
            <a:pPr lvl="1">
              <a:defRPr/>
            </a:pPr>
            <a:r>
              <a:rPr lang="ko-KR" altLang="en-US" sz="1600" dirty="0" err="1"/>
              <a:t>패킷을</a:t>
            </a:r>
            <a:r>
              <a:rPr lang="ko-KR" altLang="en-US" sz="1600" dirty="0"/>
              <a:t> 중복 수신하지 않도록 하기 위해서는 순서 번호와 확인 응답 사용</a:t>
            </a:r>
            <a:endParaRPr lang="en-US" altLang="ko-KR" sz="1600" dirty="0"/>
          </a:p>
          <a:p>
            <a:pPr lvl="1">
              <a:defRPr/>
            </a:pPr>
            <a:r>
              <a:rPr lang="ko-KR" altLang="en-US" sz="1600" dirty="0" err="1"/>
              <a:t>패킷의</a:t>
            </a:r>
            <a:r>
              <a:rPr lang="ko-KR" altLang="en-US" sz="1600" dirty="0"/>
              <a:t> 크기를 최소화 하기 위해서는 순서 번호의 최소 크기</a:t>
            </a:r>
            <a:r>
              <a:rPr lang="en-US" altLang="ko-KR" sz="1600" dirty="0"/>
              <a:t>(</a:t>
            </a:r>
            <a:r>
              <a:rPr lang="ko-KR" altLang="en-US" sz="1600" dirty="0"/>
              <a:t>최소 범위</a:t>
            </a:r>
            <a:r>
              <a:rPr lang="en-US" altLang="ko-KR" sz="1600" dirty="0"/>
              <a:t>) </a:t>
            </a:r>
            <a:r>
              <a:rPr lang="ko-KR" altLang="en-US" sz="1600" dirty="0"/>
              <a:t>필요</a:t>
            </a:r>
            <a:endParaRPr lang="en-US" altLang="ko-KR" sz="1600" dirty="0"/>
          </a:p>
          <a:p>
            <a:pPr lvl="1">
              <a:defRPr/>
            </a:pPr>
            <a:r>
              <a:rPr lang="ko-KR" altLang="en-US" sz="1600" dirty="0"/>
              <a:t>만약 </a:t>
            </a:r>
            <a:r>
              <a:rPr lang="en-US" altLang="ko-KR" sz="1600" dirty="0"/>
              <a:t>x</a:t>
            </a:r>
            <a:r>
              <a:rPr lang="ko-KR" altLang="en-US" sz="1600" dirty="0"/>
              <a:t>를 순서 번호로 사용하면</a:t>
            </a:r>
            <a:r>
              <a:rPr lang="en-US" altLang="ko-KR" sz="1600" dirty="0"/>
              <a:t>, </a:t>
            </a:r>
            <a:r>
              <a:rPr lang="ko-KR" altLang="en-US" sz="1600" dirty="0"/>
              <a:t>그 다음 번호로는 </a:t>
            </a:r>
            <a:r>
              <a:rPr lang="en-US" altLang="ko-KR" sz="1600" dirty="0"/>
              <a:t>x+1</a:t>
            </a:r>
            <a:r>
              <a:rPr lang="ko-KR" altLang="en-US" sz="1600" dirty="0"/>
              <a:t>만 필요</a:t>
            </a:r>
            <a:r>
              <a:rPr lang="en-US" altLang="ko-KR" sz="1600" dirty="0"/>
              <a:t>, x+2</a:t>
            </a:r>
            <a:r>
              <a:rPr lang="ko-KR" altLang="en-US" sz="1600" dirty="0"/>
              <a:t>는 불필요</a:t>
            </a:r>
            <a:endParaRPr lang="en-US" altLang="ko-KR" sz="1600" dirty="0"/>
          </a:p>
          <a:p>
            <a:pPr>
              <a:defRPr/>
            </a:pPr>
            <a:endParaRPr lang="en-US" altLang="ko-KR" sz="2000" dirty="0"/>
          </a:p>
          <a:p>
            <a:pPr>
              <a:defRPr/>
            </a:pPr>
            <a:r>
              <a:rPr lang="ko-KR" altLang="en-US" sz="2000" dirty="0"/>
              <a:t>최대 크기 </a:t>
            </a:r>
            <a:r>
              <a:rPr lang="en-US" altLang="ko-KR" sz="2000" dirty="0"/>
              <a:t>x+1</a:t>
            </a:r>
          </a:p>
          <a:p>
            <a:pPr marL="800100" lvl="1" indent="-352425">
              <a:buFont typeface="+mj-lt"/>
              <a:buAutoNum type="arabicPeriod"/>
              <a:defRPr/>
            </a:pPr>
            <a:r>
              <a:rPr lang="ko-KR" altLang="en-US" sz="1600" dirty="0" err="1"/>
              <a:t>패킷이</a:t>
            </a:r>
            <a:r>
              <a:rPr lang="ko-KR" altLang="en-US" sz="1600" dirty="0"/>
              <a:t> 오류 없이 안전하게 </a:t>
            </a:r>
            <a:r>
              <a:rPr lang="ko-KR" altLang="en-US" sz="1600" dirty="0" err="1"/>
              <a:t>수신측에</a:t>
            </a:r>
            <a:r>
              <a:rPr lang="ko-KR" altLang="en-US" sz="1600" dirty="0"/>
              <a:t> 도착하면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수신측은</a:t>
            </a:r>
            <a:r>
              <a:rPr lang="ko-KR" altLang="en-US" sz="1600" dirty="0"/>
              <a:t> 확인응답을 전송한다</a:t>
            </a:r>
            <a:r>
              <a:rPr lang="en-US" altLang="ko-KR" sz="1600" dirty="0"/>
              <a:t>. </a:t>
            </a:r>
            <a:r>
              <a:rPr lang="ko-KR" altLang="en-US" sz="1600" dirty="0"/>
              <a:t>확인응답이 </a:t>
            </a:r>
            <a:r>
              <a:rPr lang="ko-KR" altLang="en-US" sz="1600" dirty="0" err="1"/>
              <a:t>송신측에</a:t>
            </a:r>
            <a:r>
              <a:rPr lang="ko-KR" altLang="en-US" sz="1600" dirty="0"/>
              <a:t> 도착하면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송신측은</a:t>
            </a:r>
            <a:r>
              <a:rPr lang="ko-KR" altLang="en-US" sz="1600" dirty="0"/>
              <a:t> </a:t>
            </a:r>
            <a:r>
              <a:rPr lang="en-US" altLang="ko-KR" sz="1600" dirty="0"/>
              <a:t>x+1</a:t>
            </a:r>
            <a:r>
              <a:rPr lang="ko-KR" altLang="en-US" sz="1600" dirty="0"/>
              <a:t>의 순서 번호를 갖는 다음 </a:t>
            </a:r>
            <a:r>
              <a:rPr lang="ko-KR" altLang="en-US" sz="1600" dirty="0" err="1"/>
              <a:t>패킷을</a:t>
            </a:r>
            <a:r>
              <a:rPr lang="ko-KR" altLang="en-US" sz="1600" dirty="0"/>
              <a:t> 전송한다</a:t>
            </a:r>
            <a:r>
              <a:rPr lang="en-US" altLang="ko-KR" sz="1600" dirty="0"/>
              <a:t>.</a:t>
            </a:r>
          </a:p>
          <a:p>
            <a:pPr marL="800100" lvl="1" indent="-352425">
              <a:buFont typeface="+mj-lt"/>
              <a:buAutoNum type="arabicPeriod"/>
              <a:defRPr/>
            </a:pPr>
            <a:r>
              <a:rPr lang="ko-KR" altLang="en-US" sz="1600" dirty="0" err="1"/>
              <a:t>패킷이</a:t>
            </a:r>
            <a:r>
              <a:rPr lang="ko-KR" altLang="en-US" sz="1600" dirty="0"/>
              <a:t> 훼손되어 </a:t>
            </a:r>
            <a:r>
              <a:rPr lang="ko-KR" altLang="en-US" sz="1600" dirty="0" err="1"/>
              <a:t>수신측에</a:t>
            </a:r>
            <a:r>
              <a:rPr lang="ko-KR" altLang="en-US" sz="1600" dirty="0"/>
              <a:t> 도착하지 않으면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송신측은</a:t>
            </a:r>
            <a:r>
              <a:rPr lang="ko-KR" altLang="en-US" sz="1600" dirty="0"/>
              <a:t> 타임</a:t>
            </a:r>
            <a:r>
              <a:rPr lang="en-US" altLang="ko-KR" sz="1600" dirty="0"/>
              <a:t>-</a:t>
            </a:r>
            <a:r>
              <a:rPr lang="ko-KR" altLang="en-US" sz="1600" dirty="0"/>
              <a:t>아웃 후에</a:t>
            </a:r>
            <a:r>
              <a:rPr lang="en-US" altLang="ko-KR" sz="1600" dirty="0"/>
              <a:t>(x </a:t>
            </a:r>
            <a:r>
              <a:rPr lang="ko-KR" altLang="en-US" sz="1600" dirty="0"/>
              <a:t>순서 번호</a:t>
            </a:r>
            <a:r>
              <a:rPr lang="en-US" altLang="ko-KR" sz="1600" dirty="0"/>
              <a:t>) </a:t>
            </a:r>
            <a:r>
              <a:rPr lang="ko-KR" altLang="en-US" sz="1600" dirty="0" err="1"/>
              <a:t>패킷을</a:t>
            </a:r>
            <a:r>
              <a:rPr lang="ko-KR" altLang="en-US" sz="1600" dirty="0"/>
              <a:t> 재전송한다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 </a:t>
            </a:r>
            <a:r>
              <a:rPr lang="ko-KR" altLang="en-US" sz="1600" dirty="0" err="1"/>
              <a:t>패킷을</a:t>
            </a:r>
            <a:r>
              <a:rPr lang="ko-KR" altLang="en-US" sz="1600" dirty="0"/>
              <a:t> 수신한 </a:t>
            </a:r>
            <a:r>
              <a:rPr lang="ko-KR" altLang="en-US" sz="1600" dirty="0" err="1"/>
              <a:t>수신측은</a:t>
            </a:r>
            <a:r>
              <a:rPr lang="ko-KR" altLang="en-US" sz="1600" dirty="0"/>
              <a:t> 확인응답 </a:t>
            </a:r>
            <a:r>
              <a:rPr lang="en-US" altLang="ko-KR" sz="1600" dirty="0"/>
              <a:t>x+1</a:t>
            </a:r>
            <a:r>
              <a:rPr lang="ko-KR" altLang="en-US" sz="1600" dirty="0"/>
              <a:t>을 회신한다</a:t>
            </a:r>
            <a:r>
              <a:rPr lang="en-US" altLang="ko-KR" sz="1600" dirty="0"/>
              <a:t>.</a:t>
            </a:r>
          </a:p>
          <a:p>
            <a:pPr marL="800100" lvl="1" indent="-352425">
              <a:buFont typeface="+mj-lt"/>
              <a:buAutoNum type="arabicPeriod"/>
              <a:defRPr/>
            </a:pPr>
            <a:r>
              <a:rPr lang="ko-KR" altLang="en-US" sz="1600" dirty="0" err="1"/>
              <a:t>패킷이</a:t>
            </a:r>
            <a:r>
              <a:rPr lang="ko-KR" altLang="en-US" sz="1600" dirty="0"/>
              <a:t> 오류 없이 안전하게 </a:t>
            </a:r>
            <a:r>
              <a:rPr lang="ko-KR" altLang="en-US" sz="1600" dirty="0" err="1"/>
              <a:t>수신측에</a:t>
            </a:r>
            <a:r>
              <a:rPr lang="ko-KR" altLang="en-US" sz="1600" dirty="0"/>
              <a:t> 도착하면 </a:t>
            </a:r>
            <a:r>
              <a:rPr lang="ko-KR" altLang="en-US" sz="1600" dirty="0" err="1"/>
              <a:t>수신측은</a:t>
            </a:r>
            <a:r>
              <a:rPr lang="ko-KR" altLang="en-US" sz="1600" dirty="0"/>
              <a:t> 확인응답을 전송한다</a:t>
            </a:r>
            <a:r>
              <a:rPr lang="en-US" altLang="ko-KR" sz="1600" dirty="0"/>
              <a:t>. </a:t>
            </a:r>
            <a:r>
              <a:rPr lang="ko-KR" altLang="en-US" sz="1600" dirty="0"/>
              <a:t>그런데 이 확인응답이 훼손되거나 손실되었다면 </a:t>
            </a:r>
            <a:r>
              <a:rPr lang="ko-KR" altLang="en-US" sz="1600" dirty="0" err="1"/>
              <a:t>송신측은</a:t>
            </a:r>
            <a:r>
              <a:rPr lang="ko-KR" altLang="en-US" sz="1600" dirty="0"/>
              <a:t> 타임</a:t>
            </a:r>
            <a:r>
              <a:rPr lang="en-US" altLang="ko-KR" sz="1600" dirty="0"/>
              <a:t>-</a:t>
            </a:r>
            <a:r>
              <a:rPr lang="ko-KR" altLang="en-US" sz="1600" dirty="0"/>
              <a:t>아웃 후에</a:t>
            </a:r>
            <a:r>
              <a:rPr lang="en-US" altLang="ko-KR" sz="1600" dirty="0"/>
              <a:t>(x</a:t>
            </a:r>
            <a:r>
              <a:rPr lang="ko-KR" altLang="en-US" sz="1600" dirty="0"/>
              <a:t>의 순서 번호를 갖는</a:t>
            </a:r>
            <a:r>
              <a:rPr lang="en-US" altLang="ko-KR" sz="1600" dirty="0"/>
              <a:t>) </a:t>
            </a:r>
            <a:r>
              <a:rPr lang="ko-KR" altLang="en-US" sz="1600" dirty="0" err="1"/>
              <a:t>패킷을</a:t>
            </a:r>
            <a:r>
              <a:rPr lang="ko-KR" altLang="en-US" sz="1600" dirty="0"/>
              <a:t> 재전송한다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이렇게 재전송된 </a:t>
            </a:r>
            <a:r>
              <a:rPr lang="ko-KR" altLang="en-US" sz="1600" dirty="0" err="1"/>
              <a:t>패킷은</a:t>
            </a:r>
            <a:r>
              <a:rPr lang="ko-KR" altLang="en-US" sz="1600" dirty="0"/>
              <a:t> 중복 </a:t>
            </a:r>
            <a:r>
              <a:rPr lang="ko-KR" altLang="en-US" sz="1600" dirty="0" err="1"/>
              <a:t>패킷이다</a:t>
            </a:r>
            <a:r>
              <a:rPr lang="en-US" altLang="ko-KR" sz="1600" dirty="0"/>
              <a:t>. X+1 </a:t>
            </a:r>
            <a:r>
              <a:rPr lang="ko-KR" altLang="en-US" sz="1600" dirty="0"/>
              <a:t>순서 번호를 갖는 </a:t>
            </a:r>
            <a:r>
              <a:rPr lang="ko-KR" altLang="en-US" sz="1600" dirty="0" err="1"/>
              <a:t>패킷의</a:t>
            </a:r>
            <a:r>
              <a:rPr lang="ko-KR" altLang="en-US" sz="1600" dirty="0"/>
              <a:t> 수신을 기대했는데 대신에 </a:t>
            </a:r>
            <a:r>
              <a:rPr lang="en-US" altLang="ko-KR" sz="1600" dirty="0"/>
              <a:t>x </a:t>
            </a:r>
            <a:r>
              <a:rPr lang="ko-KR" altLang="en-US" sz="1600" dirty="0"/>
              <a:t>순서 번호를 갖는 </a:t>
            </a:r>
            <a:r>
              <a:rPr lang="ko-KR" altLang="en-US" sz="1600" dirty="0" err="1"/>
              <a:t>패킷을</a:t>
            </a:r>
            <a:r>
              <a:rPr lang="ko-KR" altLang="en-US" sz="1600" dirty="0"/>
              <a:t> 수신한 </a:t>
            </a:r>
            <a:r>
              <a:rPr lang="ko-KR" altLang="en-US" sz="1600" dirty="0" err="1"/>
              <a:t>수신측은</a:t>
            </a:r>
            <a:r>
              <a:rPr lang="ko-KR" altLang="en-US" sz="1600" dirty="0"/>
              <a:t> 이 </a:t>
            </a:r>
            <a:r>
              <a:rPr lang="ko-KR" altLang="en-US" sz="1600" dirty="0" err="1"/>
              <a:t>패킷이</a:t>
            </a:r>
            <a:r>
              <a:rPr lang="ko-KR" altLang="en-US" sz="1600" dirty="0"/>
              <a:t> 중복 </a:t>
            </a:r>
            <a:r>
              <a:rPr lang="ko-KR" altLang="en-US" sz="1600" dirty="0" err="1"/>
              <a:t>패킷이라는</a:t>
            </a:r>
            <a:r>
              <a:rPr lang="ko-KR" altLang="en-US" sz="1600" dirty="0"/>
              <a:t> 사실을 알 수 있다</a:t>
            </a:r>
            <a:r>
              <a:rPr lang="en-US" altLang="ko-KR" sz="1600" dirty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0157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23.2.2  Stop-and-Wait Protocol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C164F7-90F4-4367-B977-1769C1272BE8}" type="slidenum">
              <a:rPr lang="ko-KR" altLang="en-US" smtClean="0"/>
              <a:pPr>
                <a:defRPr/>
              </a:pPr>
              <a:t>34</a:t>
            </a:fld>
            <a:endParaRPr lang="en-US" altLang="ko-KR" dirty="0"/>
          </a:p>
        </p:txBody>
      </p:sp>
      <p:sp>
        <p:nvSpPr>
          <p:cNvPr id="53252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724900" cy="4876800"/>
          </a:xfrm>
        </p:spPr>
        <p:txBody>
          <a:bodyPr/>
          <a:lstStyle/>
          <a:p>
            <a:r>
              <a:rPr lang="ko-KR" altLang="en-US" sz="2000"/>
              <a:t>확인응답 번호</a:t>
            </a:r>
            <a:r>
              <a:rPr lang="en-US" altLang="ko-KR" sz="2000"/>
              <a:t>(Acknowledgment Numbers)</a:t>
            </a:r>
          </a:p>
          <a:p>
            <a:pPr lvl="1"/>
            <a:r>
              <a:rPr lang="ko-KR" altLang="en-US" sz="1600"/>
              <a:t>확인응답 번호는 항상 수신측에서 받기를 기대하는 다음 패킷의 순서 번호를 나타냄</a:t>
            </a:r>
            <a:endParaRPr lang="en-US" altLang="ko-KR" sz="1600"/>
          </a:p>
          <a:p>
            <a:pPr lvl="1"/>
            <a:r>
              <a:rPr lang="ko-KR" altLang="en-US" sz="1600"/>
              <a:t>패킷 </a:t>
            </a:r>
            <a:r>
              <a:rPr lang="en-US" altLang="ko-KR" sz="1600"/>
              <a:t>0</a:t>
            </a:r>
            <a:r>
              <a:rPr lang="ko-KR" altLang="en-US" sz="1600"/>
              <a:t>이 안전하게 들어오면</a:t>
            </a:r>
            <a:r>
              <a:rPr lang="en-US" altLang="ko-KR" sz="1600"/>
              <a:t>, </a:t>
            </a:r>
            <a:r>
              <a:rPr lang="ko-KR" altLang="en-US" sz="1600"/>
              <a:t>수신측은 확인응답 번호 </a:t>
            </a:r>
            <a:r>
              <a:rPr lang="en-US" altLang="ko-KR" sz="1600"/>
              <a:t>1</a:t>
            </a:r>
            <a:r>
              <a:rPr lang="ko-KR" altLang="en-US" sz="1600"/>
              <a:t>을 갖는 </a:t>
            </a:r>
            <a:r>
              <a:rPr lang="en-US" altLang="ko-KR" sz="1600"/>
              <a:t>ACK</a:t>
            </a:r>
            <a:r>
              <a:rPr lang="ko-KR" altLang="en-US" sz="1600"/>
              <a:t>를 전송</a:t>
            </a:r>
            <a:endParaRPr lang="en-US" altLang="ko-KR" sz="800"/>
          </a:p>
        </p:txBody>
      </p:sp>
      <p:sp>
        <p:nvSpPr>
          <p:cNvPr id="5" name="TextBox 4"/>
          <p:cNvSpPr txBox="1"/>
          <p:nvPr/>
        </p:nvSpPr>
        <p:spPr>
          <a:xfrm>
            <a:off x="457200" y="4876800"/>
            <a:ext cx="8229600" cy="1384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>
                <a:solidFill>
                  <a:srgbClr val="000000"/>
                </a:solidFill>
                <a:cs typeface="Arial" pitchFamily="34" charset="0"/>
              </a:rPr>
              <a:t>Stop-and-Wait</a:t>
            </a:r>
            <a:r>
              <a:rPr lang="en-US" altLang="ko-KR" sz="2800" dirty="0">
                <a:solidFill>
                  <a:srgbClr val="000000"/>
                </a:solidFill>
                <a:latin typeface="Baby Kruffy"/>
                <a:cs typeface="Arial" pitchFamily="34" charset="0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latin typeface="Baby Kruffy"/>
                <a:cs typeface="Arial" pitchFamily="34" charset="0"/>
              </a:rPr>
              <a:t>프로토콜에서 확인응답 번호는 항상 수신하고자 하는 다음 </a:t>
            </a:r>
            <a:r>
              <a:rPr lang="ko-KR" altLang="en-US" sz="2800" dirty="0" err="1">
                <a:solidFill>
                  <a:srgbClr val="000000"/>
                </a:solidFill>
                <a:latin typeface="Baby Kruffy"/>
                <a:cs typeface="Arial" pitchFamily="34" charset="0"/>
              </a:rPr>
              <a:t>패킷의</a:t>
            </a:r>
            <a:r>
              <a:rPr lang="ko-KR" altLang="en-US" sz="2800" dirty="0">
                <a:solidFill>
                  <a:srgbClr val="000000"/>
                </a:solidFill>
                <a:latin typeface="Baby Kruffy"/>
                <a:cs typeface="Arial" pitchFamily="34" charset="0"/>
              </a:rPr>
              <a:t> 순서 번호를 </a:t>
            </a:r>
            <a:r>
              <a:rPr lang="en-US" altLang="ko-KR" sz="2800" b="1" dirty="0">
                <a:solidFill>
                  <a:srgbClr val="000000"/>
                </a:solidFill>
                <a:cs typeface="Arial" pitchFamily="34" charset="0"/>
              </a:rPr>
              <a:t>modulo-2</a:t>
            </a:r>
            <a:r>
              <a:rPr lang="en-US" altLang="ko-KR" sz="2800" b="1" dirty="0">
                <a:solidFill>
                  <a:srgbClr val="000000"/>
                </a:solidFill>
                <a:latin typeface="Baby Kruffy"/>
                <a:cs typeface="Arial" pitchFamily="34" charset="0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Baby Kruffy"/>
                <a:cs typeface="Arial" pitchFamily="34" charset="0"/>
              </a:rPr>
              <a:t>연산 </a:t>
            </a:r>
            <a:r>
              <a:rPr lang="ko-KR" altLang="en-US" sz="2800" dirty="0">
                <a:solidFill>
                  <a:srgbClr val="000000"/>
                </a:solidFill>
                <a:latin typeface="Baby Kruffy"/>
                <a:cs typeface="Arial" pitchFamily="34" charset="0"/>
              </a:rPr>
              <a:t>방식으로 계산된 값을 표시한다</a:t>
            </a:r>
            <a:r>
              <a:rPr lang="en-US" altLang="ko-KR" sz="2800" dirty="0">
                <a:solidFill>
                  <a:srgbClr val="000000"/>
                </a:solidFill>
                <a:latin typeface="Baby Kruffy"/>
                <a:cs typeface="Arial" pitchFamily="34" charset="0"/>
              </a:rPr>
              <a:t>.</a:t>
            </a:r>
            <a:endParaRPr lang="ko-KR" altLang="en-US" sz="2800" spc="-200" dirty="0">
              <a:solidFill>
                <a:srgbClr val="000000"/>
              </a:solidFill>
              <a:latin typeface="Baby Kruffy"/>
              <a:cs typeface="Arial" pitchFamily="34" charset="0"/>
            </a:endParaRPr>
          </a:p>
        </p:txBody>
      </p:sp>
      <p:cxnSp>
        <p:nvCxnSpPr>
          <p:cNvPr id="53254" name="직선 연결선 3"/>
          <p:cNvCxnSpPr>
            <a:cxnSpLocks noChangeShapeType="1"/>
          </p:cNvCxnSpPr>
          <p:nvPr/>
        </p:nvCxnSpPr>
        <p:spPr bwMode="auto">
          <a:xfrm>
            <a:off x="2514600" y="2286000"/>
            <a:ext cx="0" cy="2438400"/>
          </a:xfrm>
          <a:prstGeom prst="line">
            <a:avLst/>
          </a:prstGeom>
          <a:noFill/>
          <a:ln w="12700" cap="sq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55" name="직선 연결선 7"/>
          <p:cNvCxnSpPr>
            <a:cxnSpLocks noChangeShapeType="1"/>
          </p:cNvCxnSpPr>
          <p:nvPr/>
        </p:nvCxnSpPr>
        <p:spPr bwMode="auto">
          <a:xfrm>
            <a:off x="6248400" y="2286000"/>
            <a:ext cx="0" cy="2438400"/>
          </a:xfrm>
          <a:prstGeom prst="line">
            <a:avLst/>
          </a:prstGeom>
          <a:noFill/>
          <a:ln w="12700" cap="sq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56" name="직선 화살표 연결선 8"/>
          <p:cNvCxnSpPr>
            <a:cxnSpLocks noChangeShapeType="1"/>
          </p:cNvCxnSpPr>
          <p:nvPr/>
        </p:nvCxnSpPr>
        <p:spPr bwMode="auto">
          <a:xfrm>
            <a:off x="2514600" y="2514600"/>
            <a:ext cx="3733800" cy="304800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57" name="직선 화살표 연결선 10"/>
          <p:cNvCxnSpPr>
            <a:cxnSpLocks noChangeShapeType="1"/>
          </p:cNvCxnSpPr>
          <p:nvPr/>
        </p:nvCxnSpPr>
        <p:spPr bwMode="auto">
          <a:xfrm flipH="1">
            <a:off x="2514600" y="2819400"/>
            <a:ext cx="3733800" cy="381000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58" name="직선 화살표 연결선 12"/>
          <p:cNvCxnSpPr>
            <a:cxnSpLocks noChangeShapeType="1"/>
          </p:cNvCxnSpPr>
          <p:nvPr/>
        </p:nvCxnSpPr>
        <p:spPr bwMode="auto">
          <a:xfrm>
            <a:off x="2514600" y="3200400"/>
            <a:ext cx="3733800" cy="533400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59" name="직선 화살표 연결선 14"/>
          <p:cNvCxnSpPr>
            <a:cxnSpLocks noChangeShapeType="1"/>
          </p:cNvCxnSpPr>
          <p:nvPr/>
        </p:nvCxnSpPr>
        <p:spPr bwMode="auto">
          <a:xfrm flipH="1">
            <a:off x="2514600" y="3733800"/>
            <a:ext cx="3733800" cy="609600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/>
          <p:cNvSpPr txBox="1"/>
          <p:nvPr/>
        </p:nvSpPr>
        <p:spPr>
          <a:xfrm rot="339723">
            <a:off x="4557713" y="2393950"/>
            <a:ext cx="990600" cy="339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b="1" i="1" dirty="0" err="1">
                <a:solidFill>
                  <a:srgbClr val="000000"/>
                </a:solidFill>
              </a:rPr>
              <a:t>패킷</a:t>
            </a:r>
            <a:r>
              <a:rPr lang="ko-KR" altLang="en-US" sz="1600" b="1" i="1" dirty="0">
                <a:solidFill>
                  <a:srgbClr val="000000"/>
                </a:solidFill>
              </a:rPr>
              <a:t> </a:t>
            </a:r>
            <a:r>
              <a:rPr lang="en-US" altLang="ko-KR" sz="1600" b="1" i="1" dirty="0">
                <a:solidFill>
                  <a:srgbClr val="000000"/>
                </a:solidFill>
              </a:rPr>
              <a:t>0</a:t>
            </a:r>
            <a:endParaRPr lang="ko-KR" altLang="en-US" sz="1600" b="1" i="1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339723">
            <a:off x="4557713" y="3213100"/>
            <a:ext cx="990600" cy="339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b="1" i="1" dirty="0" err="1">
                <a:solidFill>
                  <a:srgbClr val="000000"/>
                </a:solidFill>
              </a:rPr>
              <a:t>패킷</a:t>
            </a:r>
            <a:r>
              <a:rPr lang="ko-KR" altLang="en-US" sz="1600" b="1" i="1" dirty="0">
                <a:solidFill>
                  <a:srgbClr val="000000"/>
                </a:solidFill>
              </a:rPr>
              <a:t> </a:t>
            </a:r>
            <a:r>
              <a:rPr lang="en-US" altLang="ko-KR" sz="1600" b="1" i="1" dirty="0">
                <a:solidFill>
                  <a:srgbClr val="000000"/>
                </a:solidFill>
              </a:rPr>
              <a:t>1</a:t>
            </a:r>
            <a:endParaRPr lang="ko-KR" altLang="en-US" sz="1600" b="1" i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21179992">
            <a:off x="2900363" y="2768600"/>
            <a:ext cx="990600" cy="3381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i="1" dirty="0">
                <a:solidFill>
                  <a:srgbClr val="000000"/>
                </a:solidFill>
              </a:rPr>
              <a:t>ACK 1</a:t>
            </a:r>
            <a:endParaRPr lang="ko-KR" altLang="en-US" sz="1600" b="1" i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21179992">
            <a:off x="2900363" y="3863975"/>
            <a:ext cx="990600" cy="3381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i="1" dirty="0">
                <a:solidFill>
                  <a:srgbClr val="000000"/>
                </a:solidFill>
              </a:rPr>
              <a:t>ACK 0</a:t>
            </a:r>
            <a:endParaRPr lang="ko-KR" altLang="en-US" sz="1600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319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23.2.2  Stop-and-Wait Protocol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68252E-1510-4833-8395-C87A0A6160AA}" type="slidenum">
              <a:rPr lang="ko-KR" altLang="en-US" smtClean="0"/>
              <a:pPr>
                <a:defRPr/>
              </a:pPr>
              <a:t>35</a:t>
            </a:fld>
            <a:endParaRPr lang="en-US" altLang="ko-KR" dirty="0"/>
          </a:p>
        </p:txBody>
      </p:sp>
      <p:sp>
        <p:nvSpPr>
          <p:cNvPr id="54276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724900" cy="4876800"/>
          </a:xfrm>
        </p:spPr>
        <p:txBody>
          <a:bodyPr/>
          <a:lstStyle/>
          <a:p>
            <a:r>
              <a:rPr lang="en-US" altLang="ko-KR" sz="2000" dirty="0"/>
              <a:t>FSM</a:t>
            </a:r>
          </a:p>
        </p:txBody>
      </p:sp>
      <p:sp>
        <p:nvSpPr>
          <p:cNvPr id="54277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23.21:  Stop-and-Wait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프로토콜의 </a:t>
            </a: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FSM</a:t>
            </a:r>
            <a:endParaRPr kumimoji="1" lang="ko-KR" altLang="en-US" sz="1600" i="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54278" name="그룹 2"/>
          <p:cNvGrpSpPr>
            <a:grpSpLocks/>
          </p:cNvGrpSpPr>
          <p:nvPr/>
        </p:nvGrpSpPr>
        <p:grpSpPr bwMode="auto">
          <a:xfrm>
            <a:off x="984250" y="1590675"/>
            <a:ext cx="7078663" cy="4614863"/>
            <a:chOff x="1897062" y="1500187"/>
            <a:chExt cx="7078663" cy="4614863"/>
          </a:xfrm>
        </p:grpSpPr>
        <p:pic>
          <p:nvPicPr>
            <p:cNvPr id="54280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062" y="1500187"/>
              <a:ext cx="7078663" cy="2617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1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062" y="4137025"/>
              <a:ext cx="7078663" cy="197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4279" name="직선 연결선 3"/>
          <p:cNvCxnSpPr>
            <a:cxnSpLocks noChangeShapeType="1"/>
          </p:cNvCxnSpPr>
          <p:nvPr/>
        </p:nvCxnSpPr>
        <p:spPr bwMode="auto">
          <a:xfrm flipH="1">
            <a:off x="4381500" y="5553075"/>
            <a:ext cx="103188" cy="152400"/>
          </a:xfrm>
          <a:prstGeom prst="line">
            <a:avLst/>
          </a:prstGeom>
          <a:noFill/>
          <a:ln w="12700" cap="sq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54938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그림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23.22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는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Stop-and-Wait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프로토콜의 예를 보여준다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  <a:p>
            <a:pPr marL="457200" indent="-457200" algn="just" fontAlgn="base" latinLnBrk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ko-KR" altLang="en-US" sz="2000" i="0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패킷</a:t>
            </a:r>
            <a:r>
              <a:rPr lang="ko-KR" altLang="en-US" sz="20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0</a:t>
            </a:r>
            <a:r>
              <a:rPr lang="ko-KR" altLang="en-US" sz="20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이 전송되고 </a:t>
            </a:r>
            <a:r>
              <a:rPr lang="en-US" altLang="ko-KR" sz="20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ACK </a:t>
            </a:r>
            <a:r>
              <a:rPr lang="ko-KR" altLang="en-US" sz="20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응답되었다</a:t>
            </a:r>
            <a:r>
              <a:rPr lang="en-US" altLang="ko-KR" sz="20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  <a:p>
            <a:pPr marL="457200" indent="-457200" algn="just" fontAlgn="base" latinLnBrk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ko-KR" altLang="en-US" sz="2000" i="0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패킷</a:t>
            </a:r>
            <a:r>
              <a:rPr lang="ko-KR" altLang="en-US" sz="20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1</a:t>
            </a:r>
            <a:r>
              <a:rPr lang="ko-KR" altLang="en-US" sz="20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은 손실되고 타임</a:t>
            </a:r>
            <a:r>
              <a:rPr lang="en-US" altLang="ko-KR" sz="20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-</a:t>
            </a:r>
            <a:r>
              <a:rPr lang="ko-KR" altLang="en-US" sz="20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아웃 후에 재전송되었다</a:t>
            </a:r>
            <a:r>
              <a:rPr lang="en-US" altLang="ko-KR" sz="20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  <a:p>
            <a:pPr marL="1200150" lvl="1" indent="-457200" algn="just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2000" b="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재전송된 </a:t>
            </a:r>
            <a:r>
              <a:rPr lang="ko-KR" altLang="en-US" sz="2000" b="0" i="0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패킷</a:t>
            </a:r>
            <a:r>
              <a:rPr lang="ko-KR" altLang="en-US" sz="2000" b="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2000" b="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1</a:t>
            </a:r>
            <a:r>
              <a:rPr lang="ko-KR" altLang="en-US" sz="2000" b="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은 </a:t>
            </a:r>
            <a:r>
              <a:rPr lang="en-US" altLang="ko-KR" sz="2000" b="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ACK</a:t>
            </a:r>
            <a:r>
              <a:rPr lang="ko-KR" altLang="en-US" sz="2000" b="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를 받고 타이머가 중단되었다</a:t>
            </a:r>
            <a:r>
              <a:rPr lang="en-US" altLang="ko-KR" sz="2000" b="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  <a:p>
            <a:pPr marL="457200" indent="-457200" algn="just" fontAlgn="base" latinLnBrk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ko-KR" altLang="en-US" sz="2000" i="0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패킷</a:t>
            </a:r>
            <a:r>
              <a:rPr lang="ko-KR" altLang="en-US" sz="20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0</a:t>
            </a:r>
            <a:r>
              <a:rPr lang="ko-KR" altLang="en-US" sz="20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은 전송되고 </a:t>
            </a:r>
            <a:r>
              <a:rPr lang="en-US" altLang="ko-KR" sz="20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ACK</a:t>
            </a:r>
            <a:r>
              <a:rPr lang="ko-KR" altLang="en-US" sz="20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가 도착하였으나 </a:t>
            </a:r>
            <a:r>
              <a:rPr lang="en-US" altLang="ko-KR" sz="20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ACK</a:t>
            </a:r>
            <a:r>
              <a:rPr lang="ko-KR" altLang="en-US" sz="20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가 손상되었다</a:t>
            </a:r>
            <a:r>
              <a:rPr lang="en-US" altLang="ko-KR" sz="20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</a:p>
          <a:p>
            <a:pPr marL="1200150" lvl="1" indent="-457200" algn="just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2000" b="0" i="0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송신측은</a:t>
            </a:r>
            <a:r>
              <a:rPr lang="ko-KR" altLang="en-US" sz="2000" b="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2000" b="0" i="0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패킷</a:t>
            </a:r>
            <a:r>
              <a:rPr lang="ko-KR" altLang="en-US" sz="2000" b="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또는 </a:t>
            </a:r>
            <a:r>
              <a:rPr lang="en-US" altLang="ko-KR" sz="2000" b="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ACK</a:t>
            </a:r>
            <a:r>
              <a:rPr lang="ko-KR" altLang="en-US" sz="2000" b="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가 손실되었는지를 알 수 없기 때문에 타임</a:t>
            </a:r>
            <a:r>
              <a:rPr lang="en-US" altLang="ko-KR" sz="2000" b="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-</a:t>
            </a:r>
            <a:r>
              <a:rPr lang="ko-KR" altLang="en-US" sz="2000" b="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아웃 후에 </a:t>
            </a:r>
            <a:r>
              <a:rPr lang="ko-KR" altLang="en-US" sz="2000" b="0" i="0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패킷</a:t>
            </a:r>
            <a:r>
              <a:rPr lang="ko-KR" altLang="en-US" sz="2000" b="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2000" b="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0</a:t>
            </a:r>
            <a:r>
              <a:rPr lang="ko-KR" altLang="en-US" sz="2000" b="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을 재전송하였고</a:t>
            </a:r>
            <a:r>
              <a:rPr lang="en-US" altLang="ko-KR" sz="2000" b="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b="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정상 </a:t>
            </a:r>
            <a:r>
              <a:rPr lang="en-US" altLang="ko-KR" sz="2000" b="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ACK</a:t>
            </a:r>
            <a:r>
              <a:rPr lang="ko-KR" altLang="en-US" sz="2000" b="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가 도착하였다</a:t>
            </a:r>
            <a:r>
              <a:rPr lang="en-US" altLang="ko-KR" sz="2000" b="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</a:p>
        </p:txBody>
      </p:sp>
      <p:grpSp>
        <p:nvGrpSpPr>
          <p:cNvPr id="55299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55303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905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23.4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72D5F2-A177-456D-8619-3723FEC32EB8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36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  <p:sp>
        <p:nvSpPr>
          <p:cNvPr id="55301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23.22: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예제 </a:t>
            </a: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23.4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의 흐름도</a:t>
            </a:r>
          </a:p>
        </p:txBody>
      </p:sp>
      <p:pic>
        <p:nvPicPr>
          <p:cNvPr id="5530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3101975"/>
            <a:ext cx="5114925" cy="317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903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23.2.2  Stop-and-Wait Protocol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CB7D3B-70AE-45FC-BF00-1C929F47E99A}" type="slidenum">
              <a:rPr lang="ko-KR" altLang="en-US" smtClean="0"/>
              <a:pPr>
                <a:defRPr/>
              </a:pPr>
              <a:t>37</a:t>
            </a:fld>
            <a:endParaRPr lang="en-US" altLang="ko-KR" dirty="0"/>
          </a:p>
        </p:txBody>
      </p:sp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724900" cy="4876800"/>
          </a:xfrm>
        </p:spPr>
        <p:txBody>
          <a:bodyPr/>
          <a:lstStyle/>
          <a:p>
            <a:pPr>
              <a:defRPr/>
            </a:pPr>
            <a:r>
              <a:rPr lang="ko-KR" altLang="en-US" sz="2400" dirty="0"/>
              <a:t>효율</a:t>
            </a:r>
            <a:r>
              <a:rPr lang="en-US" altLang="ko-KR" sz="2400" dirty="0"/>
              <a:t>(Efficiency)</a:t>
            </a:r>
          </a:p>
          <a:p>
            <a:pPr lvl="1">
              <a:defRPr/>
            </a:pPr>
            <a:r>
              <a:rPr lang="en-US" altLang="ko-KR" sz="1800" dirty="0"/>
              <a:t>Stop-and-Wait </a:t>
            </a:r>
            <a:r>
              <a:rPr lang="ko-KR" altLang="en-US" sz="1800" dirty="0"/>
              <a:t>프로토콜은 채널이 두껍고 긴 경우 상당히 비효율적</a:t>
            </a:r>
            <a:endParaRPr lang="en-US" altLang="ko-KR" sz="1800" dirty="0"/>
          </a:p>
          <a:p>
            <a:pPr lvl="1">
              <a:defRPr/>
            </a:pPr>
            <a:r>
              <a:rPr lang="en-US" altLang="ko-KR" sz="1800" dirty="0"/>
              <a:t>‘</a:t>
            </a:r>
            <a:r>
              <a:rPr lang="ko-KR" altLang="en-US" sz="1800" dirty="0"/>
              <a:t>두껍다</a:t>
            </a:r>
            <a:r>
              <a:rPr lang="en-US" altLang="ko-KR" sz="1800" dirty="0"/>
              <a:t>’</a:t>
            </a:r>
            <a:r>
              <a:rPr lang="ko-KR" altLang="en-US" sz="1800" dirty="0"/>
              <a:t>는 의미는 채널이 큰 대역폭</a:t>
            </a:r>
            <a:r>
              <a:rPr lang="en-US" altLang="ko-KR" sz="1800" dirty="0"/>
              <a:t>(</a:t>
            </a:r>
            <a:r>
              <a:rPr lang="ko-KR" altLang="en-US" sz="1800" dirty="0"/>
              <a:t>즉</a:t>
            </a:r>
            <a:r>
              <a:rPr lang="en-US" altLang="ko-KR" sz="1800" dirty="0"/>
              <a:t>, </a:t>
            </a:r>
            <a:r>
              <a:rPr lang="ko-KR" altLang="en-US" sz="1800" dirty="0"/>
              <a:t>고속</a:t>
            </a:r>
            <a:r>
              <a:rPr lang="en-US" altLang="ko-KR" sz="1800" dirty="0"/>
              <a:t>)</a:t>
            </a:r>
            <a:r>
              <a:rPr lang="ko-KR" altLang="en-US" sz="1800" dirty="0"/>
              <a:t>을 가지고 있음을 의미</a:t>
            </a:r>
            <a:endParaRPr lang="en-US" altLang="ko-KR" sz="1800" dirty="0"/>
          </a:p>
          <a:p>
            <a:pPr lvl="1">
              <a:defRPr/>
            </a:pPr>
            <a:r>
              <a:rPr lang="en-US" altLang="ko-KR" sz="1800" dirty="0"/>
              <a:t>‘</a:t>
            </a:r>
            <a:r>
              <a:rPr lang="ko-KR" altLang="en-US" sz="1800" dirty="0"/>
              <a:t>길다</a:t>
            </a:r>
            <a:r>
              <a:rPr lang="en-US" altLang="ko-KR" sz="1800" dirty="0"/>
              <a:t>’</a:t>
            </a:r>
            <a:r>
              <a:rPr lang="ko-KR" altLang="en-US" sz="1800" dirty="0"/>
              <a:t>는 의미는 왕복 지연시간이 길다는 것을 의미</a:t>
            </a:r>
            <a:endParaRPr lang="en-US" altLang="ko-KR" sz="1800" dirty="0"/>
          </a:p>
          <a:p>
            <a:pPr lvl="2">
              <a:defRPr/>
            </a:pPr>
            <a:r>
              <a:rPr lang="ko-KR" altLang="en-US" sz="1600" dirty="0"/>
              <a:t>두 항목을 곱한 것을 대역폭</a:t>
            </a:r>
            <a:r>
              <a:rPr lang="en-US" altLang="ko-KR" sz="1600" dirty="0"/>
              <a:t>-</a:t>
            </a:r>
            <a:r>
              <a:rPr lang="ko-KR" altLang="en-US" sz="1600" dirty="0"/>
              <a:t>지연 곱</a:t>
            </a:r>
            <a:r>
              <a:rPr lang="en-US" altLang="ko-KR" sz="1600" dirty="0"/>
              <a:t>(bandwidth-delay product) </a:t>
            </a:r>
            <a:r>
              <a:rPr lang="ko-KR" altLang="en-US" sz="1600" dirty="0"/>
              <a:t>라고 함</a:t>
            </a:r>
            <a:endParaRPr lang="en-US" altLang="ko-KR" dirty="0"/>
          </a:p>
          <a:p>
            <a:pPr>
              <a:defRPr/>
            </a:pPr>
            <a:r>
              <a:rPr lang="ko-KR" altLang="en-US" sz="2400" dirty="0"/>
              <a:t>대역폭</a:t>
            </a:r>
            <a:r>
              <a:rPr lang="en-US" altLang="ko-KR" sz="2400" dirty="0"/>
              <a:t>-</a:t>
            </a:r>
            <a:r>
              <a:rPr lang="ko-KR" altLang="en-US" sz="2400" dirty="0"/>
              <a:t>지연 곱</a:t>
            </a:r>
            <a:endParaRPr lang="en-US" altLang="ko-KR" sz="2400" dirty="0"/>
          </a:p>
          <a:p>
            <a:pPr lvl="1">
              <a:defRPr/>
            </a:pPr>
            <a:r>
              <a:rPr lang="ko-KR" altLang="en-US" sz="1800" dirty="0"/>
              <a:t>채널을 파이프라면</a:t>
            </a:r>
            <a:r>
              <a:rPr lang="en-US" altLang="ko-KR" sz="1800" dirty="0"/>
              <a:t>, </a:t>
            </a:r>
            <a:r>
              <a:rPr lang="ko-KR" altLang="en-US" sz="1800" dirty="0"/>
              <a:t>대역폭</a:t>
            </a:r>
            <a:r>
              <a:rPr lang="en-US" altLang="ko-KR" sz="1800" dirty="0"/>
              <a:t>-</a:t>
            </a:r>
            <a:r>
              <a:rPr lang="ko-KR" altLang="en-US" sz="1800" dirty="0"/>
              <a:t>지연 곱은 비트로 표현된 파이프 용량</a:t>
            </a:r>
            <a:endParaRPr lang="en-US" altLang="ko-KR" sz="1800" dirty="0"/>
          </a:p>
          <a:p>
            <a:pPr lvl="1">
              <a:defRPr/>
            </a:pPr>
            <a:r>
              <a:rPr lang="ko-KR" altLang="en-US" sz="1800" dirty="0"/>
              <a:t>대역폭</a:t>
            </a:r>
            <a:r>
              <a:rPr lang="en-US" altLang="ko-KR" sz="1800" dirty="0"/>
              <a:t>-</a:t>
            </a:r>
            <a:r>
              <a:rPr lang="ko-KR" altLang="en-US" sz="1800" dirty="0"/>
              <a:t>지연 곱은 </a:t>
            </a:r>
            <a:r>
              <a:rPr lang="ko-KR" altLang="en-US" sz="1800" dirty="0" err="1"/>
              <a:t>수신측으로부터의</a:t>
            </a:r>
            <a:r>
              <a:rPr lang="ko-KR" altLang="en-US" sz="1800" dirty="0"/>
              <a:t> 확인응답을 기다리면서 </a:t>
            </a:r>
            <a:r>
              <a:rPr lang="ko-KR" altLang="en-US" sz="1800" dirty="0" err="1"/>
              <a:t>송신측에</a:t>
            </a:r>
            <a:r>
              <a:rPr lang="ko-KR" altLang="en-US" sz="1800" dirty="0"/>
              <a:t> </a:t>
            </a:r>
            <a:br>
              <a:rPr lang="en-US" altLang="ko-KR" sz="1800" dirty="0"/>
            </a:br>
            <a:r>
              <a:rPr lang="ko-KR" altLang="en-US" sz="1800" dirty="0"/>
              <a:t>파이프를 통하여 전송할 수 있는 비트의 수</a:t>
            </a:r>
            <a:endParaRPr lang="en-US" altLang="ko-KR" sz="1800" dirty="0"/>
          </a:p>
          <a:p>
            <a:pPr>
              <a:defRPr/>
            </a:pPr>
            <a:r>
              <a:rPr lang="ko-KR" altLang="en-US" sz="2400" dirty="0"/>
              <a:t>파이프라인</a:t>
            </a:r>
            <a:endParaRPr lang="en-US" altLang="ko-KR" sz="2400" dirty="0"/>
          </a:p>
          <a:p>
            <a:pPr lvl="1">
              <a:defRPr/>
            </a:pPr>
            <a:r>
              <a:rPr lang="ko-KR" altLang="en-US" sz="1800" dirty="0"/>
              <a:t>네트워크와 다른 분야에서 이전 업무가 완료되기 전에 새로운 업무가 시작되는 경우 이것을 파이프라인</a:t>
            </a:r>
            <a:r>
              <a:rPr lang="en-US" altLang="ko-KR" sz="1800" dirty="0"/>
              <a:t>(pipeline)</a:t>
            </a:r>
            <a:r>
              <a:rPr lang="ko-KR" altLang="en-US" sz="1800" dirty="0"/>
              <a:t>이라고 함</a:t>
            </a:r>
            <a:endParaRPr lang="en-US" altLang="ko-KR" sz="1800" dirty="0"/>
          </a:p>
          <a:p>
            <a:pPr>
              <a:defRPr/>
            </a:pPr>
            <a:r>
              <a:rPr lang="en-US" altLang="ko-KR" sz="2400" dirty="0"/>
              <a:t>Stop-and-Wait </a:t>
            </a:r>
            <a:r>
              <a:rPr lang="ko-KR" altLang="en-US" sz="2400" dirty="0"/>
              <a:t>프로토콜에서의 파이프라인</a:t>
            </a:r>
            <a:endParaRPr lang="en-US" altLang="ko-KR" sz="2400" dirty="0"/>
          </a:p>
          <a:p>
            <a:pPr lvl="1">
              <a:defRPr/>
            </a:pPr>
            <a:r>
              <a:rPr lang="en-US" altLang="ko-KR" sz="1800" spc="-70" dirty="0"/>
              <a:t>Stop-and-Wait </a:t>
            </a:r>
            <a:r>
              <a:rPr lang="ko-KR" altLang="en-US" sz="1800" spc="-70" dirty="0"/>
              <a:t>프로토콜은 </a:t>
            </a:r>
            <a:r>
              <a:rPr lang="ko-KR" altLang="en-US" sz="1800" spc="-70" dirty="0" err="1"/>
              <a:t>송신측에서</a:t>
            </a:r>
            <a:r>
              <a:rPr lang="ko-KR" altLang="en-US" sz="1800" spc="-70" dirty="0"/>
              <a:t> </a:t>
            </a:r>
            <a:r>
              <a:rPr lang="ko-KR" altLang="en-US" sz="1800" spc="-70" dirty="0" err="1"/>
              <a:t>패킷이</a:t>
            </a:r>
            <a:r>
              <a:rPr lang="ko-KR" altLang="en-US" sz="1800" spc="-70" dirty="0"/>
              <a:t> 목적지에 도착하고 </a:t>
            </a:r>
            <a:r>
              <a:rPr lang="ko-KR" altLang="en-US" sz="1800" spc="-70" dirty="0" err="1"/>
              <a:t>확인응답되기</a:t>
            </a:r>
            <a:r>
              <a:rPr lang="ko-KR" altLang="en-US" sz="1800" spc="-70" dirty="0"/>
              <a:t> 전에는 다음 </a:t>
            </a:r>
            <a:r>
              <a:rPr lang="ko-KR" altLang="en-US" sz="1800" spc="-70" dirty="0" err="1"/>
              <a:t>패킷을</a:t>
            </a:r>
            <a:r>
              <a:rPr lang="ko-KR" altLang="en-US" sz="1800" spc="-70" dirty="0"/>
              <a:t> 전송할 수 없기 때문에 파이프라인 기능을 제공하지 못함</a:t>
            </a:r>
            <a:endParaRPr lang="en-US" altLang="ko-KR" sz="1800" spc="-70" dirty="0"/>
          </a:p>
          <a:p>
            <a:pPr lvl="1">
              <a:defRPr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278425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Stop-and-Wait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시스템에서 선로의 대역폭이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1Mbps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이고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1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비트가 왕복하는데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20msec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가 걸린다고 가정하자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대역폭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-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지연 곱은 얼마인가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?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시스템의 데이터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길이가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1,000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비트이면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선로의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이용율은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얼마인가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?</a:t>
            </a:r>
          </a:p>
        </p:txBody>
      </p:sp>
      <p:grpSp>
        <p:nvGrpSpPr>
          <p:cNvPr id="57347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57350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901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23.5</a:t>
              </a:r>
            </a:p>
          </p:txBody>
        </p:sp>
      </p:grp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152400" y="2971800"/>
            <a:ext cx="8839200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휴먼엑스포" pitchFamily="18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i="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  <a:cs typeface="Times New Roman" pitchFamily="18" charset="0"/>
              </a:rPr>
              <a:t>Solution</a:t>
            </a: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대역폭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-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지연 곱은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(1</a:t>
            </a:r>
            <a:r>
              <a:rPr lang="en-US" altLang="ko-KR" sz="1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X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10</a:t>
            </a:r>
            <a:r>
              <a:rPr lang="en-US" altLang="ko-KR" sz="2400" i="0" baseline="300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6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)</a:t>
            </a:r>
            <a:r>
              <a:rPr lang="en-US" altLang="ko-KR" sz="1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X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(20</a:t>
            </a:r>
            <a:r>
              <a:rPr lang="en-US" altLang="ko-KR" sz="1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X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10</a:t>
            </a:r>
            <a:r>
              <a:rPr lang="en-US" altLang="ko-KR" sz="2400" i="0" baseline="300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-3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)=20,000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비트이다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시스템은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송신측에서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수신측으로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데이터가 전송되고 그 반대의 방향으로 확인응답이 돌아오는 시간 동안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20,000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비트를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전송할 수 있다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그런데 이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시간동안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시스템은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1,000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비트만 전송할 수 있다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따라서 선로의 이용률은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1,000/20,000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또는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5%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라고 할 수 있다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5FB42F-3163-488F-8854-B00BA2E8EEFE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38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364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예제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23.5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에서 확인응답에 대한 고려 없이 최대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15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개의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패킷을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전송할 수 있는 프로토콜을 이용하면 선로의 이용률은 얼마인가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?</a:t>
            </a:r>
          </a:p>
        </p:txBody>
      </p:sp>
      <p:grpSp>
        <p:nvGrpSpPr>
          <p:cNvPr id="58371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58374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903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23.6</a:t>
              </a:r>
            </a:p>
          </p:txBody>
        </p:sp>
      </p:grpSp>
      <p:sp>
        <p:nvSpPr>
          <p:cNvPr id="58372" name="Text Box 20"/>
          <p:cNvSpPr txBox="1">
            <a:spLocks noChangeArrowheads="1"/>
          </p:cNvSpPr>
          <p:nvPr/>
        </p:nvSpPr>
        <p:spPr bwMode="auto">
          <a:xfrm>
            <a:off x="106363" y="2514600"/>
            <a:ext cx="8839200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Solution</a:t>
            </a: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대역폭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-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지연 곱은 여전히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20,000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비트이다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시스템은 왕복시간 동안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15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개의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패킷인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15,000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비트를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 전송할 수 있다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이것은 이용률이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15,000/20,000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또는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75%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라는 것을 의미한다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물론 훼손된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패킷이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 있는 경우에는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패킷의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 재전송으로 인하여 이용률은 상당히 낮아질 것이다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C2A72-CC7B-45B9-A880-36D6CF50A800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39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877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"/>
          <p:cNvSpPr>
            <a:spLocks noChangeArrowheads="1"/>
          </p:cNvSpPr>
          <p:nvPr/>
        </p:nvSpPr>
        <p:spPr bwMode="auto">
          <a:xfrm>
            <a:off x="381000" y="1293813"/>
            <a:ext cx="8305800" cy="3108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solidFill>
                  <a:srgbClr val="000000"/>
                </a:solidFill>
                <a:latin typeface="Times New Roman" pitchFamily="18" charset="0"/>
              </a:rPr>
              <a:t>전송계층은 </a:t>
            </a:r>
            <a:r>
              <a:rPr lang="en-US" altLang="ko-KR" sz="2800" b="1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ko-KR" altLang="en-US" sz="2800" b="1" dirty="0">
                <a:solidFill>
                  <a:srgbClr val="000000"/>
                </a:solidFill>
                <a:latin typeface="Times New Roman" pitchFamily="18" charset="0"/>
              </a:rPr>
              <a:t>장에서 설명된 것처럼 </a:t>
            </a:r>
            <a:r>
              <a:rPr lang="ko-KR" altLang="en-US" sz="2800" b="1" dirty="0">
                <a:solidFill>
                  <a:srgbClr val="FF0000"/>
                </a:solidFill>
                <a:latin typeface="Times New Roman" pitchFamily="18" charset="0"/>
              </a:rPr>
              <a:t>네트워크 계층과 응용 계층 사이에 위치</a:t>
            </a:r>
            <a:r>
              <a:rPr lang="ko-KR" altLang="en-US" sz="2800" b="1" dirty="0">
                <a:solidFill>
                  <a:srgbClr val="000000"/>
                </a:solidFill>
                <a:latin typeface="Times New Roman" pitchFamily="18" charset="0"/>
              </a:rPr>
              <a:t>한다</a:t>
            </a:r>
            <a:r>
              <a:rPr lang="en-US" altLang="ko-KR" sz="2800" b="1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  <a:r>
              <a:rPr lang="ko-KR" altLang="en-US" sz="2800" b="1" dirty="0">
                <a:solidFill>
                  <a:srgbClr val="000000"/>
                </a:solidFill>
                <a:latin typeface="Times New Roman" pitchFamily="18" charset="0"/>
              </a:rPr>
              <a:t>전송 계층은 응용 계층에게 서비스를 제공할 의무가 있으며</a:t>
            </a:r>
            <a:r>
              <a:rPr lang="en-US" altLang="ko-KR" sz="2800" b="1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ko-KR" altLang="en-US" sz="2800" b="1" dirty="0">
                <a:solidFill>
                  <a:srgbClr val="000000"/>
                </a:solidFill>
                <a:latin typeface="Times New Roman" pitchFamily="18" charset="0"/>
              </a:rPr>
              <a:t>이를 위해 네트워크 계층으로부터 서비스를 제공받는다</a:t>
            </a:r>
            <a:r>
              <a:rPr lang="en-US" altLang="ko-KR" sz="2800" b="1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  <a:r>
              <a:rPr lang="ko-KR" altLang="en-US" sz="2800" b="1" dirty="0">
                <a:solidFill>
                  <a:srgbClr val="000000"/>
                </a:solidFill>
                <a:latin typeface="Times New Roman" pitchFamily="18" charset="0"/>
              </a:rPr>
              <a:t>이 절에서는 전송 계층에서 제공하는 서비스에 대해서 살펴보고</a:t>
            </a:r>
            <a:r>
              <a:rPr lang="en-US" altLang="ko-KR" sz="2800" b="1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ko-KR" altLang="en-US" sz="2800" b="1" dirty="0">
                <a:solidFill>
                  <a:srgbClr val="000000"/>
                </a:solidFill>
                <a:latin typeface="Times New Roman" pitchFamily="18" charset="0"/>
              </a:rPr>
              <a:t>다음 절에서 여러 가지 전송 계층 프로토콜들을 살펴본다</a:t>
            </a:r>
            <a:r>
              <a:rPr lang="en-US" altLang="ko-KR" sz="2800" b="1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23.1.1  </a:t>
            </a:r>
            <a:r>
              <a:rPr lang="ko-KR" altLang="en-US" dirty="0"/>
              <a:t>전송 계층 서비스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7122A-8313-4767-8723-15472C62BC6A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70160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"/>
          <p:cNvSpPr>
            <a:spLocks noChangeArrowheads="1"/>
          </p:cNvSpPr>
          <p:nvPr/>
        </p:nvSpPr>
        <p:spPr bwMode="auto">
          <a:xfrm>
            <a:off x="381000" y="1293813"/>
            <a:ext cx="7924800" cy="2308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solidFill>
                  <a:srgbClr val="000000"/>
                </a:solidFill>
                <a:latin typeface="Times New Roman" pitchFamily="18" charset="0"/>
              </a:rPr>
              <a:t>전송 효율을 향상시키기 위해서는 </a:t>
            </a:r>
            <a:r>
              <a:rPr lang="ko-KR" altLang="en-US" sz="2400" b="1" dirty="0">
                <a:solidFill>
                  <a:srgbClr val="FF0000"/>
                </a:solidFill>
                <a:latin typeface="Times New Roman" pitchFamily="18" charset="0"/>
              </a:rPr>
              <a:t>확인응답을 기다리는 동안에 여러 개의 패킷을 전송</a:t>
            </a:r>
            <a:r>
              <a:rPr lang="ko-KR" altLang="en-US" sz="2400" b="1" dirty="0">
                <a:solidFill>
                  <a:srgbClr val="000000"/>
                </a:solidFill>
                <a:latin typeface="Times New Roman" pitchFamily="18" charset="0"/>
              </a:rPr>
              <a:t>할 수 있어야 한다</a:t>
            </a:r>
            <a:r>
              <a:rPr lang="en-US" altLang="ko-KR" sz="2400" b="1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  <a:r>
              <a:rPr lang="ko-KR" altLang="en-US" sz="2400" b="1" dirty="0">
                <a:solidFill>
                  <a:srgbClr val="000000"/>
                </a:solidFill>
                <a:latin typeface="Times New Roman" pitchFamily="18" charset="0"/>
              </a:rPr>
              <a:t>이 절에서는 이러한 목적을 달성할 수 있는 한 가지 프로토콜에 대해서 다루고</a:t>
            </a:r>
            <a:r>
              <a:rPr lang="en-US" altLang="ko-KR" sz="2400" b="1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latin typeface="Times New Roman" pitchFamily="18" charset="0"/>
              </a:rPr>
              <a:t>다음 절에서 또 다른 프로토콜에 대해서 다룬다</a:t>
            </a:r>
            <a:r>
              <a:rPr lang="en-US" altLang="ko-KR" sz="2400" b="1" dirty="0">
                <a:solidFill>
                  <a:srgbClr val="000000"/>
                </a:solidFill>
                <a:latin typeface="Times New Roman" pitchFamily="18" charset="0"/>
              </a:rPr>
              <a:t>.  </a:t>
            </a:r>
            <a:r>
              <a:rPr lang="ko-KR" altLang="en-US" sz="2400" b="1" dirty="0">
                <a:solidFill>
                  <a:srgbClr val="000000"/>
                </a:solidFill>
                <a:latin typeface="Times New Roman" pitchFamily="18" charset="0"/>
              </a:rPr>
              <a:t>우선 한 가지 프로토콜은 </a:t>
            </a:r>
            <a:r>
              <a:rPr lang="en-US" altLang="ko-KR" sz="2400" b="1" dirty="0">
                <a:solidFill>
                  <a:srgbClr val="FF0000"/>
                </a:solidFill>
                <a:latin typeface="Times New Roman" pitchFamily="18" charset="0"/>
              </a:rPr>
              <a:t>Go-Back-N (GBN)</a:t>
            </a:r>
            <a:r>
              <a:rPr lang="ko-KR" altLang="en-US" sz="2400" b="1" dirty="0">
                <a:solidFill>
                  <a:srgbClr val="000000"/>
                </a:solidFill>
                <a:latin typeface="Times New Roman" pitchFamily="18" charset="0"/>
              </a:rPr>
              <a:t>이라고 한다</a:t>
            </a:r>
            <a:r>
              <a:rPr lang="en-US" altLang="ko-KR" sz="2400" b="1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</p:txBody>
      </p:sp>
      <p:sp>
        <p:nvSpPr>
          <p:cNvPr id="593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23.2.3  Go-Back-N  Protocol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BF0A84-3FF8-478F-B6D3-43E1D4E479AF}" type="slidenum">
              <a:rPr lang="ko-KR" altLang="en-US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73791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23.2.3  Go-Back-N  Protocol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8CE90D-1C14-4E64-BCCE-8A5273A639FD}" type="slidenum">
              <a:rPr lang="ko-KR" altLang="en-US" smtClean="0"/>
              <a:pPr>
                <a:defRPr/>
              </a:pPr>
              <a:t>41</a:t>
            </a:fld>
            <a:endParaRPr lang="en-US" altLang="ko-KR"/>
          </a:p>
        </p:txBody>
      </p:sp>
      <p:sp>
        <p:nvSpPr>
          <p:cNvPr id="60420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724900" cy="4876800"/>
          </a:xfrm>
        </p:spPr>
        <p:txBody>
          <a:bodyPr/>
          <a:lstStyle/>
          <a:p>
            <a:r>
              <a:rPr lang="ko-KR" altLang="en-US" sz="2000"/>
              <a:t>순서번호</a:t>
            </a:r>
            <a:r>
              <a:rPr lang="en-US" altLang="ko-KR" sz="2000"/>
              <a:t>(Sequence Numbers)</a:t>
            </a:r>
          </a:p>
          <a:p>
            <a:pPr lvl="1"/>
            <a:r>
              <a:rPr lang="ko-KR" altLang="en-US" sz="1600"/>
              <a:t>순서번호는 </a:t>
            </a:r>
            <a:r>
              <a:rPr lang="en-US" altLang="ko-KR" sz="1600"/>
              <a:t>modulo 2</a:t>
            </a:r>
            <a:r>
              <a:rPr lang="en-US" altLang="ko-KR" sz="1600" baseline="30000"/>
              <a:t>m</a:t>
            </a:r>
            <a:r>
              <a:rPr lang="ko-KR" altLang="en-US" sz="1600"/>
              <a:t>이며</a:t>
            </a:r>
            <a:r>
              <a:rPr lang="en-US" altLang="ko-KR" sz="1600"/>
              <a:t>, m</a:t>
            </a:r>
            <a:r>
              <a:rPr lang="ko-KR" altLang="en-US" sz="1600"/>
              <a:t>은 순서 번호 필드의 비트 수</a:t>
            </a:r>
            <a:endParaRPr lang="en-US" altLang="ko-KR" sz="1600"/>
          </a:p>
          <a:p>
            <a:r>
              <a:rPr lang="ko-KR" altLang="en-US" sz="2000"/>
              <a:t>확인응답</a:t>
            </a:r>
            <a:r>
              <a:rPr lang="en-US" altLang="ko-KR" sz="2000"/>
              <a:t>(Acknowledgment Numbers)</a:t>
            </a:r>
          </a:p>
          <a:p>
            <a:pPr lvl="1"/>
            <a:r>
              <a:rPr lang="ko-KR" altLang="en-US" sz="1600"/>
              <a:t>확인응답 번호는 누적 값이며 수신하기를 기대하는 다음 패킷의 순서 번호를 나타냄</a:t>
            </a:r>
            <a:endParaRPr lang="en-US" altLang="ko-KR" sz="1600"/>
          </a:p>
          <a:p>
            <a:pPr lvl="1"/>
            <a:r>
              <a:rPr lang="ko-KR" altLang="en-US" sz="1600"/>
              <a:t>확인응답 번호가 </a:t>
            </a:r>
            <a:r>
              <a:rPr lang="en-US" altLang="ko-KR" sz="1600"/>
              <a:t>7</a:t>
            </a:r>
            <a:r>
              <a:rPr lang="ko-KR" altLang="en-US" sz="1600"/>
              <a:t>이면</a:t>
            </a:r>
            <a:r>
              <a:rPr lang="en-US" altLang="ko-KR" sz="1600"/>
              <a:t>, 1~6</a:t>
            </a:r>
            <a:r>
              <a:rPr lang="ko-KR" altLang="en-US" sz="1600"/>
              <a:t>번까지의 패킷이 정상 도착하였고</a:t>
            </a:r>
            <a:r>
              <a:rPr lang="en-US" altLang="ko-KR" sz="1600"/>
              <a:t>, 7</a:t>
            </a:r>
            <a:r>
              <a:rPr lang="ko-KR" altLang="en-US" sz="1600"/>
              <a:t>번 패킷 수신을 대기</a:t>
            </a:r>
            <a:endParaRPr lang="en-US" altLang="ko-KR" sz="1600"/>
          </a:p>
          <a:p>
            <a:pPr lvl="1"/>
            <a:endParaRPr lang="en-US" altLang="ko-KR" sz="1200"/>
          </a:p>
        </p:txBody>
      </p:sp>
      <p:sp>
        <p:nvSpPr>
          <p:cNvPr id="60421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23.23:  Go-Back-N protocol</a:t>
            </a:r>
            <a:endParaRPr kumimoji="1" lang="ko-KR" altLang="en-US" sz="1600" i="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60422" name="그룹 2"/>
          <p:cNvGrpSpPr>
            <a:grpSpLocks/>
          </p:cNvGrpSpPr>
          <p:nvPr/>
        </p:nvGrpSpPr>
        <p:grpSpPr bwMode="auto">
          <a:xfrm>
            <a:off x="1676400" y="3111500"/>
            <a:ext cx="5694363" cy="3092450"/>
            <a:chOff x="100013" y="1295400"/>
            <a:chExt cx="8756650" cy="4572000"/>
          </a:xfrm>
        </p:grpSpPr>
        <p:pic>
          <p:nvPicPr>
            <p:cNvPr id="60423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2663" y="1295400"/>
              <a:ext cx="4071937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13" y="2362200"/>
              <a:ext cx="2338387" cy="1570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5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162300"/>
              <a:ext cx="4065588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6" name="Picture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581400"/>
              <a:ext cx="3960813" cy="16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7" name="Picture 1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988" y="2368550"/>
              <a:ext cx="2352675" cy="1570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8" name="Picture 1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610100"/>
              <a:ext cx="2363788" cy="12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9" name="Picture 1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3962400"/>
              <a:ext cx="1849438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0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63" y="4703763"/>
              <a:ext cx="4783137" cy="1163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8882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23.2.3  Go-Back-N  Protocol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A98AD5-DAAF-4F24-9655-F156E082DA9C}" type="slidenum">
              <a:rPr lang="ko-KR" altLang="en-US" smtClean="0"/>
              <a:pPr>
                <a:defRPr/>
              </a:pPr>
              <a:t>42</a:t>
            </a:fld>
            <a:endParaRPr lang="en-US" altLang="ko-KR"/>
          </a:p>
        </p:txBody>
      </p:sp>
      <p:sp>
        <p:nvSpPr>
          <p:cNvPr id="61444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724900" cy="4876800"/>
          </a:xfrm>
        </p:spPr>
        <p:txBody>
          <a:bodyPr/>
          <a:lstStyle/>
          <a:p>
            <a:r>
              <a:rPr lang="ko-KR" altLang="en-US" sz="2400" dirty="0"/>
              <a:t>송신 윈도우</a:t>
            </a:r>
            <a:r>
              <a:rPr lang="en-US" altLang="ko-KR" sz="2400" dirty="0"/>
              <a:t>(Send Window)</a:t>
            </a:r>
          </a:p>
          <a:p>
            <a:pPr lvl="1"/>
            <a:r>
              <a:rPr lang="ko-KR" altLang="en-US" sz="1800" dirty="0"/>
              <a:t>송신 윈도우는 전송 중이거나 전송될 데이터 </a:t>
            </a:r>
            <a:r>
              <a:rPr lang="ko-KR" altLang="en-US" sz="1800" dirty="0" err="1"/>
              <a:t>패킷의</a:t>
            </a:r>
            <a:r>
              <a:rPr lang="ko-KR" altLang="en-US" sz="1800" dirty="0"/>
              <a:t> 순서 번호를 포함하는 가상의 상자를 나타냄</a:t>
            </a:r>
            <a:endParaRPr lang="en-US" altLang="ko-KR" sz="1800" dirty="0"/>
          </a:p>
          <a:p>
            <a:pPr lvl="1"/>
            <a:r>
              <a:rPr lang="ko-KR" altLang="en-US" sz="1800" dirty="0"/>
              <a:t>윈도우의 최대 크기는 </a:t>
            </a:r>
            <a:r>
              <a:rPr lang="en-US" altLang="ko-KR" sz="1800" dirty="0"/>
              <a:t>2</a:t>
            </a:r>
            <a:r>
              <a:rPr lang="en-US" altLang="ko-KR" sz="1800" baseline="30000" dirty="0"/>
              <a:t>m</a:t>
            </a:r>
            <a:r>
              <a:rPr lang="en-US" altLang="ko-KR" sz="1800" dirty="0"/>
              <a:t>-1</a:t>
            </a:r>
          </a:p>
          <a:p>
            <a:pPr lvl="1"/>
            <a:r>
              <a:rPr lang="ko-KR" altLang="en-US" sz="1800" dirty="0"/>
              <a:t>그림 </a:t>
            </a:r>
            <a:r>
              <a:rPr lang="en-US" altLang="ko-KR" sz="1800" dirty="0"/>
              <a:t>23.24</a:t>
            </a:r>
            <a:r>
              <a:rPr lang="ko-KR" altLang="en-US" sz="1800" dirty="0"/>
              <a:t>는 </a:t>
            </a:r>
            <a:r>
              <a:rPr lang="en-US" altLang="ko-KR" sz="1800" dirty="0"/>
              <a:t>Go-Back-N </a:t>
            </a:r>
            <a:r>
              <a:rPr lang="ko-KR" altLang="en-US" sz="1800" dirty="0"/>
              <a:t>프로토콜에서 크기 </a:t>
            </a:r>
            <a:r>
              <a:rPr lang="en-US" altLang="ko-KR" sz="1800" dirty="0"/>
              <a:t>7(</a:t>
            </a:r>
            <a:r>
              <a:rPr lang="ko-KR" altLang="en-US" sz="1800" dirty="0"/>
              <a:t>즉</a:t>
            </a:r>
            <a:r>
              <a:rPr lang="en-US" altLang="ko-KR" sz="1800" dirty="0"/>
              <a:t>, m=3)</a:t>
            </a:r>
            <a:r>
              <a:rPr lang="ko-KR" altLang="en-US" sz="1800" dirty="0"/>
              <a:t>의 슬라이딩 윈도우</a:t>
            </a:r>
            <a:endParaRPr lang="en-US" altLang="ko-KR" sz="1400" dirty="0"/>
          </a:p>
        </p:txBody>
      </p:sp>
      <p:sp>
        <p:nvSpPr>
          <p:cNvPr id="61445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23.24: Go-Back-N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에서의 송신 윈도우</a:t>
            </a:r>
          </a:p>
        </p:txBody>
      </p:sp>
      <p:pic>
        <p:nvPicPr>
          <p:cNvPr id="614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4038600"/>
            <a:ext cx="6040437" cy="219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03363" y="3332163"/>
            <a:ext cx="6040437" cy="5857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dirty="0">
                <a:cs typeface="Arial" pitchFamily="34" charset="0"/>
              </a:rPr>
              <a:t>송신 윈도우는 </a:t>
            </a:r>
            <a:r>
              <a:rPr lang="en-US" altLang="ko-KR" sz="1600" dirty="0" err="1">
                <a:cs typeface="Arial" pitchFamily="34" charset="0"/>
              </a:rPr>
              <a:t>S</a:t>
            </a:r>
            <a:r>
              <a:rPr lang="en-US" altLang="ko-KR" sz="1600" baseline="-25000" dirty="0" err="1">
                <a:cs typeface="Arial" pitchFamily="34" charset="0"/>
              </a:rPr>
              <a:t>f</a:t>
            </a:r>
            <a:r>
              <a:rPr lang="en-US" altLang="ko-KR" sz="1600" dirty="0">
                <a:cs typeface="Arial" pitchFamily="34" charset="0"/>
              </a:rPr>
              <a:t>, </a:t>
            </a:r>
            <a:r>
              <a:rPr lang="en-US" altLang="ko-KR" sz="1600" dirty="0" err="1">
                <a:cs typeface="Arial" pitchFamily="34" charset="0"/>
              </a:rPr>
              <a:t>S</a:t>
            </a:r>
            <a:r>
              <a:rPr lang="en-US" altLang="ko-KR" sz="1600" baseline="-25000" dirty="0" err="1">
                <a:cs typeface="Arial" pitchFamily="34" charset="0"/>
              </a:rPr>
              <a:t>n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ko-KR" altLang="en-US" sz="1600" dirty="0">
                <a:cs typeface="Arial" pitchFamily="34" charset="0"/>
              </a:rPr>
              <a:t>그리고 </a:t>
            </a:r>
            <a:r>
              <a:rPr lang="en-US" altLang="ko-KR" sz="1600" dirty="0" err="1">
                <a:cs typeface="Arial" pitchFamily="34" charset="0"/>
              </a:rPr>
              <a:t>S</a:t>
            </a:r>
            <a:r>
              <a:rPr lang="en-US" altLang="ko-KR" sz="1600" baseline="-25000" dirty="0" err="1">
                <a:cs typeface="Arial" pitchFamily="34" charset="0"/>
              </a:rPr>
              <a:t>size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ko-KR" altLang="en-US" sz="1600" dirty="0">
                <a:cs typeface="Arial" pitchFamily="34" charset="0"/>
              </a:rPr>
              <a:t>등 세 개의 변수를 가지고</a:t>
            </a:r>
            <a:br>
              <a:rPr lang="en-US" altLang="ko-KR" sz="1600" dirty="0">
                <a:cs typeface="Arial" pitchFamily="34" charset="0"/>
              </a:rPr>
            </a:br>
            <a:r>
              <a:rPr lang="ko-KR" altLang="en-US" sz="1600" dirty="0">
                <a:cs typeface="Arial" pitchFamily="34" charset="0"/>
              </a:rPr>
              <a:t>최대값이 </a:t>
            </a:r>
            <a:r>
              <a:rPr lang="en-US" altLang="ko-KR" sz="1600" dirty="0">
                <a:cs typeface="Arial" pitchFamily="34" charset="0"/>
              </a:rPr>
              <a:t>2</a:t>
            </a:r>
            <a:r>
              <a:rPr lang="en-US" altLang="ko-KR" sz="1600" baseline="30000" dirty="0">
                <a:cs typeface="Arial" pitchFamily="34" charset="0"/>
              </a:rPr>
              <a:t>m</a:t>
            </a:r>
            <a:r>
              <a:rPr lang="en-US" altLang="ko-KR" sz="1600" dirty="0">
                <a:cs typeface="Arial" pitchFamily="34" charset="0"/>
              </a:rPr>
              <a:t>-1</a:t>
            </a:r>
            <a:r>
              <a:rPr lang="ko-KR" altLang="en-US" sz="1600" dirty="0">
                <a:cs typeface="Arial" pitchFamily="34" charset="0"/>
              </a:rPr>
              <a:t>인 가상 상자를 나타내는 추상적인 개념이다</a:t>
            </a:r>
            <a:r>
              <a:rPr lang="en-US" altLang="ko-KR" sz="1600" dirty="0">
                <a:solidFill>
                  <a:schemeClr val="accent6">
                    <a:lumMod val="40000"/>
                    <a:lumOff val="60000"/>
                  </a:schemeClr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chemeClr val="accent6">
                  <a:lumMod val="40000"/>
                  <a:lumOff val="6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809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23.2.3  Go-Back-N  Protocol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F3F6B-7C86-497C-A1A8-CBFB4578F25F}" type="slidenum">
              <a:rPr lang="ko-KR" altLang="en-US" smtClean="0"/>
              <a:pPr>
                <a:defRPr/>
              </a:pPr>
              <a:t>43</a:t>
            </a:fld>
            <a:endParaRPr lang="en-US" altLang="ko-KR"/>
          </a:p>
        </p:txBody>
      </p:sp>
      <p:sp>
        <p:nvSpPr>
          <p:cNvPr id="62468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724900" cy="4876800"/>
          </a:xfrm>
        </p:spPr>
        <p:txBody>
          <a:bodyPr/>
          <a:lstStyle/>
          <a:p>
            <a:r>
              <a:rPr lang="ko-KR" altLang="en-US" sz="2400" dirty="0"/>
              <a:t>송신 윈도우</a:t>
            </a:r>
            <a:r>
              <a:rPr lang="en-US" altLang="ko-KR" sz="2400" dirty="0"/>
              <a:t>(Send Window)</a:t>
            </a:r>
          </a:p>
          <a:p>
            <a:pPr lvl="1"/>
            <a:r>
              <a:rPr lang="ko-KR" altLang="en-US" sz="1800" dirty="0"/>
              <a:t>상대방으로부터 확인응답을 수신하는 경우에 어떻게 송신 윈도우가 오른쪽으로 하나 이상의 슬롯을 이동하는지를 보여줌</a:t>
            </a:r>
            <a:endParaRPr lang="en-US" altLang="ko-KR" sz="1800" dirty="0"/>
          </a:p>
          <a:p>
            <a:pPr lvl="1"/>
            <a:r>
              <a:rPr lang="ko-KR" altLang="en-US" sz="1800" dirty="0"/>
              <a:t>그림 </a:t>
            </a:r>
            <a:r>
              <a:rPr lang="en-US" altLang="ko-KR" sz="1800" dirty="0"/>
              <a:t>23.25</a:t>
            </a:r>
            <a:r>
              <a:rPr lang="ko-KR" altLang="en-US" sz="1800" dirty="0"/>
              <a:t>에서 </a:t>
            </a:r>
            <a:r>
              <a:rPr lang="en-US" altLang="ko-KR" sz="1800" dirty="0" err="1"/>
              <a:t>ackNo</a:t>
            </a:r>
            <a:r>
              <a:rPr lang="en-US" altLang="ko-KR" sz="1800" dirty="0"/>
              <a:t>=6</a:t>
            </a:r>
            <a:r>
              <a:rPr lang="ko-KR" altLang="en-US" sz="1800" dirty="0"/>
              <a:t>인 확인응답이 도착하였으며</a:t>
            </a:r>
            <a:r>
              <a:rPr lang="en-US" altLang="ko-KR" sz="1800" dirty="0"/>
              <a:t>, </a:t>
            </a:r>
            <a:r>
              <a:rPr lang="ko-KR" altLang="en-US" sz="1800" dirty="0"/>
              <a:t>이것은 </a:t>
            </a:r>
            <a:r>
              <a:rPr lang="ko-KR" altLang="en-US" sz="1800" dirty="0" err="1"/>
              <a:t>수신측에서</a:t>
            </a:r>
            <a:br>
              <a:rPr lang="en-US" altLang="ko-KR" sz="1800" dirty="0"/>
            </a:br>
            <a:r>
              <a:rPr lang="ko-KR" altLang="en-US" sz="1800" dirty="0"/>
              <a:t>순서 번호 </a:t>
            </a:r>
            <a:r>
              <a:rPr lang="en-US" altLang="ko-KR" sz="1800" dirty="0"/>
              <a:t>6</a:t>
            </a:r>
            <a:r>
              <a:rPr lang="ko-KR" altLang="en-US" sz="1800" dirty="0"/>
              <a:t>의 </a:t>
            </a:r>
            <a:r>
              <a:rPr lang="ko-KR" altLang="en-US" sz="1800" dirty="0" err="1"/>
              <a:t>패킷을</a:t>
            </a:r>
            <a:r>
              <a:rPr lang="ko-KR" altLang="en-US" sz="1800" dirty="0"/>
              <a:t> 기다리고 있다는 것을 의미</a:t>
            </a:r>
            <a:endParaRPr lang="en-US" altLang="ko-KR" sz="1800" dirty="0"/>
          </a:p>
        </p:txBody>
      </p:sp>
      <p:sp>
        <p:nvSpPr>
          <p:cNvPr id="62469" name="제목 2"/>
          <p:cNvSpPr txBox="1">
            <a:spLocks/>
          </p:cNvSpPr>
          <p:nvPr/>
        </p:nvSpPr>
        <p:spPr bwMode="auto">
          <a:xfrm>
            <a:off x="685800" y="6262688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23.25: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송신 윈도우의 이동</a:t>
            </a:r>
          </a:p>
        </p:txBody>
      </p:sp>
      <p:pic>
        <p:nvPicPr>
          <p:cNvPr id="624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789040"/>
            <a:ext cx="5400600" cy="2368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22363" y="2996952"/>
            <a:ext cx="6802437" cy="584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 err="1">
                <a:solidFill>
                  <a:srgbClr val="000000"/>
                </a:solidFill>
                <a:cs typeface="Arial" pitchFamily="34" charset="0"/>
              </a:rPr>
              <a:t>ackNo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가 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모듈로 연산 방식으로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) </a:t>
            </a:r>
            <a:r>
              <a:rPr lang="en-US" altLang="ko-KR" sz="1600" dirty="0" err="1">
                <a:solidFill>
                  <a:srgbClr val="000000"/>
                </a:solidFill>
                <a:cs typeface="Arial" pitchFamily="34" charset="0"/>
              </a:rPr>
              <a:t>S</a:t>
            </a:r>
            <a:r>
              <a:rPr lang="en-US" altLang="ko-KR" sz="1600" baseline="-25000" dirty="0" err="1">
                <a:solidFill>
                  <a:srgbClr val="000000"/>
                </a:solidFill>
                <a:cs typeface="Arial" pitchFamily="34" charset="0"/>
              </a:rPr>
              <a:t>f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와 </a:t>
            </a:r>
            <a:r>
              <a:rPr lang="en-US" altLang="ko-KR" sz="1600" dirty="0" err="1">
                <a:solidFill>
                  <a:srgbClr val="000000"/>
                </a:solidFill>
                <a:cs typeface="Arial" pitchFamily="34" charset="0"/>
              </a:rPr>
              <a:t>S</a:t>
            </a:r>
            <a:r>
              <a:rPr lang="en-US" altLang="ko-KR" sz="1600" baseline="-25000" dirty="0" err="1">
                <a:solidFill>
                  <a:srgbClr val="000000"/>
                </a:solidFill>
                <a:cs typeface="Arial" pitchFamily="34" charset="0"/>
              </a:rPr>
              <a:t>n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사이의 값을 갖는 오류 없는 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ACK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를 수신하는 송신 윈도우는 하나 이상의 슬롯을 이동한다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327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23.2.3  Go-Back-N  Protocol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D75AA3-1816-4556-BDA2-971848F02B1D}" type="slidenum">
              <a:rPr lang="ko-KR" altLang="en-US" smtClean="0"/>
              <a:pPr>
                <a:defRPr/>
              </a:pPr>
              <a:t>44</a:t>
            </a:fld>
            <a:endParaRPr lang="en-US" altLang="ko-KR"/>
          </a:p>
        </p:txBody>
      </p:sp>
      <p:sp>
        <p:nvSpPr>
          <p:cNvPr id="63492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23.26:  Go-Back-N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에서의 수신 윈도우</a:t>
            </a:r>
          </a:p>
        </p:txBody>
      </p:sp>
      <p:pic>
        <p:nvPicPr>
          <p:cNvPr id="634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19600"/>
            <a:ext cx="5694363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수신 윈도우</a:t>
            </a:r>
            <a:r>
              <a:rPr lang="en-US" altLang="ko-KR" sz="2000" dirty="0"/>
              <a:t>(Receive Window)</a:t>
            </a:r>
          </a:p>
          <a:p>
            <a:pPr lvl="1"/>
            <a:r>
              <a:rPr lang="ko-KR" altLang="en-US" sz="1600" dirty="0"/>
              <a:t>올바른 데이터 패킷을 수신하고 또한 올바른 확인응답이 전송될 수 있도록 함</a:t>
            </a:r>
            <a:endParaRPr lang="en-US" altLang="ko-KR" sz="1600" dirty="0"/>
          </a:p>
          <a:p>
            <a:pPr lvl="1"/>
            <a:r>
              <a:rPr lang="en-US" altLang="ko-KR" sz="1600" dirty="0"/>
              <a:t>Go-Back-N</a:t>
            </a:r>
            <a:r>
              <a:rPr lang="ko-KR" altLang="en-US" sz="1600" dirty="0"/>
              <a:t>에서 수신 윈도우의 크기는 항상 </a:t>
            </a:r>
            <a:r>
              <a:rPr lang="en-US" altLang="ko-KR" sz="1600" dirty="0"/>
              <a:t>1</a:t>
            </a:r>
          </a:p>
          <a:p>
            <a:pPr lvl="1"/>
            <a:r>
              <a:rPr lang="ko-KR" altLang="en-US" sz="1600" dirty="0"/>
              <a:t>순서에 어긋나게 도착한 패킷은 폐기되며 재전송 됨</a:t>
            </a:r>
            <a:endParaRPr lang="en-US" altLang="ko-KR" sz="1600" dirty="0"/>
          </a:p>
          <a:p>
            <a:pPr lvl="1"/>
            <a:r>
              <a:rPr lang="ko-KR" altLang="en-US" sz="1600" dirty="0"/>
              <a:t>그림 </a:t>
            </a:r>
            <a:r>
              <a:rPr lang="en-US" altLang="ko-KR" sz="1600" dirty="0"/>
              <a:t>23.26</a:t>
            </a:r>
            <a:r>
              <a:rPr lang="ko-KR" altLang="en-US" sz="1600" dirty="0"/>
              <a:t>의 왼쪽은 이미 수신한 패킷이며</a:t>
            </a:r>
            <a:r>
              <a:rPr lang="en-US" altLang="ko-KR" sz="1600" dirty="0"/>
              <a:t>, </a:t>
            </a:r>
            <a:r>
              <a:rPr lang="ko-KR" altLang="en-US" sz="1600" dirty="0"/>
              <a:t>확인응답 된 패킷</a:t>
            </a:r>
            <a:endParaRPr lang="en-US" altLang="ko-KR" sz="1600" dirty="0"/>
          </a:p>
          <a:p>
            <a:pPr lvl="1"/>
            <a:r>
              <a:rPr lang="ko-KR" altLang="en-US" sz="1600" dirty="0"/>
              <a:t>그림 </a:t>
            </a:r>
            <a:r>
              <a:rPr lang="en-US" altLang="ko-KR" sz="1600" dirty="0"/>
              <a:t>23.26</a:t>
            </a:r>
            <a:r>
              <a:rPr lang="ko-KR" altLang="en-US" sz="1600" dirty="0"/>
              <a:t>의 오른쪽은 수신될 수 없는 패킷들을 나타냄</a:t>
            </a:r>
            <a:endParaRPr lang="en-US" altLang="ko-KR" sz="1600" dirty="0"/>
          </a:p>
          <a:p>
            <a:pPr lvl="1"/>
            <a:r>
              <a:rPr lang="ko-KR" altLang="en-US" sz="1600" dirty="0"/>
              <a:t>폐기되지 않는 유일한 패킷은 </a:t>
            </a:r>
            <a:r>
              <a:rPr lang="en-US" altLang="ko-KR" sz="1600" dirty="0"/>
              <a:t>R</a:t>
            </a:r>
            <a:r>
              <a:rPr lang="en-US" altLang="ko-KR" sz="1600" baseline="-25000" dirty="0"/>
              <a:t>n</a:t>
            </a:r>
            <a:r>
              <a:rPr lang="ko-KR" altLang="en-US" sz="1600" dirty="0"/>
              <a:t>으로 설정된 패킷만 수신 및 확인응답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138" y="3581400"/>
            <a:ext cx="8936037" cy="584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수신 윈도우는 단지 하나의 변수 </a:t>
            </a:r>
            <a:r>
              <a:rPr lang="en-US" altLang="ko-KR" sz="1600" dirty="0" err="1">
                <a:solidFill>
                  <a:srgbClr val="000000"/>
                </a:solidFill>
                <a:cs typeface="Arial" pitchFamily="34" charset="0"/>
              </a:rPr>
              <a:t>R</a:t>
            </a:r>
            <a:r>
              <a:rPr kumimoji="1" lang="en-US" altLang="ko-KR" b="1" baseline="-250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n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을 갖는 크기 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인 가상 상자를 나타내는 추상적인 개념이다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윈도우는 올바른 </a:t>
            </a:r>
            <a:r>
              <a:rPr lang="ko-KR" altLang="en-US" sz="1600" dirty="0" err="1">
                <a:solidFill>
                  <a:srgbClr val="000000"/>
                </a:solidFill>
                <a:cs typeface="Arial" pitchFamily="34" charset="0"/>
              </a:rPr>
              <a:t>패킷이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 도착하는 경우에 이동하며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이동은 한번에 한 슬롯만 이동한다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073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23.2.3  Go-Back-N  Protocol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263911-A925-427C-A321-8837A83B6587}" type="slidenum">
              <a:rPr lang="ko-KR" altLang="en-US" smtClean="0"/>
              <a:pPr>
                <a:defRPr/>
              </a:pPr>
              <a:t>45</a:t>
            </a:fld>
            <a:endParaRPr lang="en-US" altLang="ko-KR"/>
          </a:p>
        </p:txBody>
      </p:sp>
      <p:sp>
        <p:nvSpPr>
          <p:cNvPr id="64516" name="내용 개체 틀 4"/>
          <p:cNvSpPr txBox="1">
            <a:spLocks/>
          </p:cNvSpPr>
          <p:nvPr/>
        </p:nvSpPr>
        <p:spPr bwMode="auto">
          <a:xfrm>
            <a:off x="304800" y="12192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</a:pPr>
            <a:r>
              <a:rPr kumimoji="1" lang="ko-KR" altLang="en-US" sz="2400" i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타이머</a:t>
            </a:r>
            <a:r>
              <a:rPr kumimoji="1" lang="en-US" altLang="ko-KR" sz="2400" i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(Timers)</a:t>
            </a:r>
          </a:p>
          <a:p>
            <a:pPr lvl="1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1" lang="ko-KR" altLang="en-US" sz="18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전송된 각각의 패킷에 대한 타이머가 있지만</a:t>
            </a:r>
            <a:r>
              <a:rPr kumimoji="1" lang="en-US" altLang="ko-KR" sz="18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8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단지 하나의 타이머만 사용한다고 가정</a:t>
            </a:r>
            <a:endParaRPr kumimoji="1" lang="en-US" altLang="ko-KR" sz="1800" b="0" i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1" lang="ko-KR" altLang="en-US" sz="18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이유는 첫 번째 미해결 패킷을 위한 타이머는 항상 먼저 만료되기 때문</a:t>
            </a:r>
            <a:endParaRPr kumimoji="1" lang="en-US" altLang="ko-KR" sz="1800" b="0" i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1" lang="ko-KR" altLang="en-US" sz="18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즉</a:t>
            </a:r>
            <a:r>
              <a:rPr kumimoji="1" lang="en-US" altLang="ko-KR" sz="18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8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첫번째 타이머가 만료되면 모든 미해결 패킷을 재전송</a:t>
            </a:r>
            <a:endParaRPr kumimoji="1" lang="en-US" altLang="ko-KR" sz="1800" b="0" i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</a:pPr>
            <a:endParaRPr kumimoji="1" lang="en-US" altLang="ko-KR" sz="1800" i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</a:pPr>
            <a:r>
              <a:rPr kumimoji="1" lang="ko-KR" altLang="en-US" sz="2400" i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패킷 재전송</a:t>
            </a:r>
            <a:r>
              <a:rPr kumimoji="1" lang="en-US" altLang="ko-KR" sz="2400" i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(Resending packets)</a:t>
            </a:r>
          </a:p>
          <a:p>
            <a:pPr lvl="1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1" lang="ko-KR" altLang="en-US" sz="18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타이머가 만료되면 송신측은 모든 미해결 패킷들을 재전송</a:t>
            </a:r>
            <a:endParaRPr kumimoji="1" lang="en-US" altLang="ko-KR" sz="1800" b="0" i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1" lang="ko-KR" altLang="en-US" sz="18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예</a:t>
            </a:r>
            <a:r>
              <a:rPr kumimoji="1" lang="en-US" altLang="ko-KR" sz="18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1" lang="ko-KR" altLang="en-US" sz="18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송신측에서 이미 패킷 </a:t>
            </a:r>
            <a:r>
              <a:rPr kumimoji="1" lang="en-US" altLang="ko-KR" sz="18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6(S</a:t>
            </a:r>
            <a:r>
              <a:rPr kumimoji="1" lang="en-US" altLang="ko-KR" sz="1800" b="0" i="0" baseline="-25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</a:t>
            </a:r>
            <a:r>
              <a:rPr kumimoji="1" lang="en-US" altLang="ko-KR" sz="18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=7)</a:t>
            </a:r>
            <a:r>
              <a:rPr kumimoji="1" lang="ko-KR" altLang="en-US" sz="18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전송하였지만 타이머가 만료되었을 때</a:t>
            </a:r>
            <a:endParaRPr kumimoji="1" lang="en-US" altLang="ko-KR" sz="1800" b="0" i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2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w"/>
            </a:pPr>
            <a:r>
              <a:rPr kumimoji="1" lang="ko-KR" altLang="en-US" sz="14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만일 </a:t>
            </a:r>
            <a:r>
              <a:rPr kumimoji="1" lang="en-US" altLang="ko-KR" sz="14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</a:t>
            </a:r>
            <a:r>
              <a:rPr kumimoji="1" lang="en-US" altLang="ko-KR" sz="1800" b="0" i="0" baseline="-25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</a:t>
            </a:r>
            <a:r>
              <a:rPr kumimoji="1" lang="en-US" altLang="ko-KR" sz="14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=3</a:t>
            </a:r>
            <a:r>
              <a:rPr kumimoji="1" lang="ko-KR" altLang="en-US" sz="14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이면</a:t>
            </a:r>
            <a:r>
              <a:rPr kumimoji="1" lang="en-US" altLang="ko-KR" sz="14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4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패킷 </a:t>
            </a:r>
            <a:r>
              <a:rPr kumimoji="1" lang="en-US" altLang="ko-KR" sz="14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3, </a:t>
            </a:r>
            <a:r>
              <a:rPr kumimoji="1" lang="ko-KR" altLang="en-US" sz="14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패킷 </a:t>
            </a:r>
            <a:r>
              <a:rPr kumimoji="1" lang="en-US" altLang="ko-KR" sz="14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4, </a:t>
            </a:r>
            <a:r>
              <a:rPr kumimoji="1" lang="ko-KR" altLang="en-US" sz="14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패킷 </a:t>
            </a:r>
            <a:r>
              <a:rPr kumimoji="1" lang="en-US" altLang="ko-KR" sz="14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5, </a:t>
            </a:r>
            <a:r>
              <a:rPr kumimoji="1" lang="ko-KR" altLang="en-US" sz="14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그리고 패킷 </a:t>
            </a:r>
            <a:r>
              <a:rPr kumimoji="1" lang="en-US" altLang="ko-KR" sz="14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6, 4</a:t>
            </a:r>
            <a:r>
              <a:rPr kumimoji="1" lang="ko-KR" altLang="en-US" sz="14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패킷이 오지 않음</a:t>
            </a:r>
            <a:endParaRPr kumimoji="1" lang="en-US" altLang="ko-KR" sz="1400" b="0" i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2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w"/>
            </a:pPr>
            <a:r>
              <a:rPr kumimoji="1" lang="ko-KR" altLang="en-US" sz="14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타이머가 만료되면 송신측은 패킷 </a:t>
            </a:r>
            <a:r>
              <a:rPr kumimoji="1" lang="en-US" altLang="ko-KR" sz="14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 ~ 6</a:t>
            </a:r>
            <a:r>
              <a:rPr kumimoji="1" lang="ko-KR" altLang="en-US" sz="14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까지 </a:t>
            </a:r>
            <a:r>
              <a:rPr kumimoji="1" lang="en-US" altLang="ko-KR" sz="14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1" lang="ko-KR" altLang="en-US" sz="14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패킷을 재전송</a:t>
            </a:r>
            <a:endParaRPr kumimoji="1" lang="en-US" altLang="ko-KR" sz="1400" b="0" i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2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w"/>
            </a:pPr>
            <a:r>
              <a:rPr kumimoji="1" lang="ko-KR" altLang="en-US" sz="14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이것이 </a:t>
            </a:r>
            <a:r>
              <a:rPr kumimoji="1" lang="en-US" altLang="ko-KR" sz="14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Go-Back-N </a:t>
            </a:r>
            <a:r>
              <a:rPr kumimoji="1" lang="ko-KR" altLang="en-US" sz="1400" b="0" i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프로토콜이라고 부르는 이유</a:t>
            </a:r>
          </a:p>
        </p:txBody>
      </p:sp>
    </p:spTree>
    <p:extLst>
      <p:ext uri="{BB962C8B-B14F-4D97-AF65-F5344CB8AC3E}">
        <p14:creationId xmlns:p14="http://schemas.microsoft.com/office/powerpoint/2010/main" val="3601361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23.2.3  Go-Back-N  Protocol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E3F50D-27E1-420B-BC99-5B4BBB625E22}" type="slidenum">
              <a:rPr lang="ko-KR" altLang="en-US" smtClean="0"/>
              <a:pPr>
                <a:defRPr/>
              </a:pPr>
              <a:t>46</a:t>
            </a:fld>
            <a:endParaRPr lang="en-US" altLang="ko-KR"/>
          </a:p>
        </p:txBody>
      </p:sp>
      <p:sp>
        <p:nvSpPr>
          <p:cNvPr id="65540" name="제목 2"/>
          <p:cNvSpPr txBox="1">
            <a:spLocks/>
          </p:cNvSpPr>
          <p:nvPr/>
        </p:nvSpPr>
        <p:spPr bwMode="auto">
          <a:xfrm>
            <a:off x="917575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23.27:  Go-Back-N protocol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에서의 </a:t>
            </a: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FSM</a:t>
            </a:r>
            <a:endParaRPr kumimoji="1" lang="ko-KR" altLang="en-US" sz="1600" i="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5541" name="내용 개체 틀 4"/>
          <p:cNvSpPr txBox="1">
            <a:spLocks/>
          </p:cNvSpPr>
          <p:nvPr/>
        </p:nvSpPr>
        <p:spPr bwMode="auto"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</a:pPr>
            <a:r>
              <a:rPr kumimoji="1" lang="en-US" altLang="ko-KR" sz="2000" i="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FSM</a:t>
            </a:r>
          </a:p>
          <a:p>
            <a:pPr lvl="1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1" lang="en-US" altLang="ko-KR" sz="1600" i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Sender</a:t>
            </a:r>
          </a:p>
          <a:p>
            <a:pPr lvl="1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1" lang="en-US" altLang="ko-KR" sz="1600" i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Receiver</a:t>
            </a:r>
            <a:endParaRPr kumimoji="1" lang="ko-KR" altLang="en-US" sz="1600" i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5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38300"/>
            <a:ext cx="524192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9133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23.2.3  Go-Back-N  Protocol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8E119A-DA3D-4BA0-81A2-D4AD6ACE9A21}" type="slidenum">
              <a:rPr lang="ko-KR" altLang="en-US" smtClean="0"/>
              <a:pPr>
                <a:defRPr/>
              </a:pPr>
              <a:t>47</a:t>
            </a:fld>
            <a:endParaRPr lang="en-US" altLang="ko-KR"/>
          </a:p>
        </p:txBody>
      </p:sp>
      <p:sp>
        <p:nvSpPr>
          <p:cNvPr id="66564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23.28:  Go-Back-N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에서 송신 윈도우 크기</a:t>
            </a:r>
          </a:p>
        </p:txBody>
      </p:sp>
      <p:sp>
        <p:nvSpPr>
          <p:cNvPr id="66565" name="내용 개체 틀 4"/>
          <p:cNvSpPr txBox="1">
            <a:spLocks/>
          </p:cNvSpPr>
          <p:nvPr/>
        </p:nvSpPr>
        <p:spPr bwMode="auto"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</a:pPr>
            <a:r>
              <a:rPr kumimoji="1" lang="ko-KR" altLang="en-US" sz="2000" i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송신 윈도우 크기</a:t>
            </a:r>
            <a:endParaRPr kumimoji="1" lang="ko-KR" altLang="en-US" sz="1600" i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65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46350"/>
            <a:ext cx="7923213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22363" y="1752600"/>
            <a:ext cx="6802437" cy="584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Go-Back-N 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프로토콜에서 송신 윈도우의 크기는 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2</a:t>
            </a:r>
            <a:r>
              <a:rPr lang="en-US" altLang="ko-KR" sz="1600" baseline="30000" dirty="0">
                <a:solidFill>
                  <a:srgbClr val="000000"/>
                </a:solidFill>
                <a:cs typeface="Arial" pitchFamily="34" charset="0"/>
              </a:rPr>
              <a:t>m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보다 작아야 한다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반면 수신 윈도우의 크기는 항상 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이다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8562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6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67591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897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23.7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4ADD81-CA35-4F0A-932E-518E8D4640EC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48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  <p:sp>
        <p:nvSpPr>
          <p:cNvPr id="67588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23.29: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예제</a:t>
            </a: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3.7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의 흐름도</a:t>
            </a:r>
          </a:p>
        </p:txBody>
      </p:sp>
      <p:pic>
        <p:nvPicPr>
          <p:cNvPr id="6758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2133600"/>
            <a:ext cx="63785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0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200" i="0" dirty="0">
                <a:solidFill>
                  <a:srgbClr val="000000"/>
                </a:solidFill>
                <a:latin typeface="굴림" pitchFamily="50" charset="-127"/>
              </a:rPr>
              <a:t>그림 </a:t>
            </a:r>
            <a:r>
              <a:rPr lang="en-US" altLang="ko-KR" sz="2200" i="0" dirty="0">
                <a:solidFill>
                  <a:srgbClr val="000000"/>
                </a:solidFill>
                <a:latin typeface="굴림" pitchFamily="50" charset="-127"/>
              </a:rPr>
              <a:t>23.29</a:t>
            </a:r>
            <a:r>
              <a:rPr lang="ko-KR" altLang="en-US" sz="2200" i="0" dirty="0">
                <a:solidFill>
                  <a:srgbClr val="000000"/>
                </a:solidFill>
                <a:latin typeface="굴림" pitchFamily="50" charset="-127"/>
              </a:rPr>
              <a:t>는 </a:t>
            </a:r>
            <a:r>
              <a:rPr lang="en-US" altLang="ko-KR" sz="2200" i="0" dirty="0">
                <a:solidFill>
                  <a:srgbClr val="000000"/>
                </a:solidFill>
                <a:latin typeface="굴림" pitchFamily="50" charset="-127"/>
              </a:rPr>
              <a:t>Go-Back-N</a:t>
            </a:r>
            <a:r>
              <a:rPr lang="ko-KR" altLang="en-US" sz="2200" i="0" dirty="0">
                <a:solidFill>
                  <a:srgbClr val="000000"/>
                </a:solidFill>
                <a:latin typeface="굴림" pitchFamily="50" charset="-127"/>
              </a:rPr>
              <a:t>의 예를 보여준다</a:t>
            </a:r>
            <a:r>
              <a:rPr lang="en-US" altLang="ko-KR" sz="22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200" i="0" dirty="0">
                <a:solidFill>
                  <a:srgbClr val="000000"/>
                </a:solidFill>
                <a:latin typeface="굴림" pitchFamily="50" charset="-127"/>
              </a:rPr>
              <a:t>여기에서 </a:t>
            </a:r>
            <a:r>
              <a:rPr lang="en-US" altLang="ko-KR" sz="2200" i="0" dirty="0">
                <a:solidFill>
                  <a:srgbClr val="000000"/>
                </a:solidFill>
                <a:latin typeface="굴림" pitchFamily="50" charset="-127"/>
              </a:rPr>
              <a:t>forward</a:t>
            </a:r>
            <a:r>
              <a:rPr lang="ko-KR" altLang="en-US" sz="2200" i="0" dirty="0">
                <a:solidFill>
                  <a:srgbClr val="000000"/>
                </a:solidFill>
                <a:latin typeface="굴림" pitchFamily="50" charset="-127"/>
              </a:rPr>
              <a:t> 채널은 신뢰성이 있지만 </a:t>
            </a:r>
            <a:r>
              <a:rPr lang="en-US" altLang="ko-KR" sz="2200" i="0" dirty="0">
                <a:solidFill>
                  <a:srgbClr val="000000"/>
                </a:solidFill>
                <a:latin typeface="굴림" pitchFamily="50" charset="-127"/>
              </a:rPr>
              <a:t>backward</a:t>
            </a:r>
            <a:r>
              <a:rPr lang="ko-KR" altLang="en-US" sz="2200" i="0" dirty="0">
                <a:solidFill>
                  <a:srgbClr val="000000"/>
                </a:solidFill>
                <a:latin typeface="굴림" pitchFamily="50" charset="-127"/>
              </a:rPr>
              <a:t> 채널은 그렇지 않다고 가정하자</a:t>
            </a:r>
            <a:r>
              <a:rPr lang="en-US" altLang="ko-KR" sz="22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200" i="0" dirty="0">
                <a:solidFill>
                  <a:srgbClr val="000000"/>
                </a:solidFill>
                <a:latin typeface="굴림" pitchFamily="50" charset="-127"/>
              </a:rPr>
              <a:t>즉 데이터 </a:t>
            </a:r>
            <a:r>
              <a:rPr lang="ko-KR" altLang="en-US" sz="2200" i="0" dirty="0" err="1">
                <a:solidFill>
                  <a:srgbClr val="000000"/>
                </a:solidFill>
                <a:latin typeface="굴림" pitchFamily="50" charset="-127"/>
              </a:rPr>
              <a:t>패킷은</a:t>
            </a:r>
            <a:r>
              <a:rPr lang="ko-KR" altLang="en-US" sz="2200" i="0" dirty="0">
                <a:solidFill>
                  <a:srgbClr val="000000"/>
                </a:solidFill>
                <a:latin typeface="굴림" pitchFamily="50" charset="-127"/>
              </a:rPr>
              <a:t> 손실되지 않지만</a:t>
            </a:r>
            <a:r>
              <a:rPr lang="en-US" altLang="ko-KR" sz="2200" i="0" dirty="0">
                <a:solidFill>
                  <a:srgbClr val="000000"/>
                </a:solidFill>
                <a:latin typeface="굴림" pitchFamily="50" charset="-127"/>
              </a:rPr>
              <a:t>, ACK</a:t>
            </a:r>
            <a:r>
              <a:rPr lang="ko-KR" altLang="en-US" sz="2200" i="0" dirty="0">
                <a:solidFill>
                  <a:srgbClr val="000000"/>
                </a:solidFill>
                <a:latin typeface="굴림" pitchFamily="50" charset="-127"/>
              </a:rPr>
              <a:t>의 일부는 지연되거나 손실된다</a:t>
            </a:r>
            <a:r>
              <a:rPr lang="en-US" altLang="ko-KR" sz="22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200" i="0" dirty="0">
                <a:solidFill>
                  <a:srgbClr val="000000"/>
                </a:solidFill>
                <a:latin typeface="굴림" pitchFamily="50" charset="-127"/>
              </a:rPr>
              <a:t>이 그림은 누적 확인응답이 지연되거나 손실되는 경우에 어떻게 해결하는지를 보여준다</a:t>
            </a:r>
            <a:r>
              <a:rPr lang="en-US" altLang="ko-KR" sz="2200" i="0" dirty="0">
                <a:solidFill>
                  <a:srgbClr val="000000"/>
                </a:solidFill>
                <a:latin typeface="굴림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1973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그림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23.30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은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패킷이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손실된 경우를 보여준다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0, 1, 2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그리고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3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이 전송되는데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이 중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1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이 손실되었다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수신측에서는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2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와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3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을 수신하였지만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수신된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패킷이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모두 순서에 어긋나게 들어왔기 때문에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(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수신측은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1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의 수신을 기대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)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수신측은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수신한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패킷을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모두 폐기한다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수신측에서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2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와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3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을 수신하면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수신측은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자신이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1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의 수신을 기다리고 있다는 것을 알리기 위하여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ACK 1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을 전송한다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그렇지만 이러한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ACK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는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송신측에서는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쓸모가 없다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왜냐하면 </a:t>
            </a:r>
            <a:r>
              <a:rPr lang="en-US" altLang="ko-KR" sz="2400" i="0" dirty="0" err="1">
                <a:solidFill>
                  <a:srgbClr val="000000"/>
                </a:solidFill>
                <a:latin typeface="굴림" pitchFamily="50" charset="-127"/>
              </a:rPr>
              <a:t>ackNo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는 </a:t>
            </a:r>
            <a:r>
              <a:rPr lang="en-US" altLang="ko-KR" sz="2400" i="0" dirty="0" err="1">
                <a:solidFill>
                  <a:srgbClr val="000000"/>
                </a:solidFill>
                <a:latin typeface="굴림" pitchFamily="50" charset="-127"/>
              </a:rPr>
              <a:t>S</a:t>
            </a:r>
            <a:r>
              <a:rPr lang="en-US" altLang="ko-KR" sz="2400" i="0" baseline="-25000" dirty="0" err="1">
                <a:solidFill>
                  <a:srgbClr val="000000"/>
                </a:solidFill>
                <a:latin typeface="굴림" pitchFamily="50" charset="-127"/>
              </a:rPr>
              <a:t>f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값과 동일하기 때문이다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즉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송신측은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수신한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ACK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를 폐기한다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타임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-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아웃이 발생하면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송신측은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1, 2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그리고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3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을 재전송하고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이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패킷들은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확인응답된다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</a:t>
            </a:r>
          </a:p>
        </p:txBody>
      </p:sp>
      <p:grpSp>
        <p:nvGrpSpPr>
          <p:cNvPr id="68611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68613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906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23.8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4B0A88-216C-44CC-963E-76318CA5A461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49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496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Process-to-Process </a:t>
            </a:r>
            <a:r>
              <a:rPr lang="ko-KR" altLang="en-US" dirty="0"/>
              <a:t>통신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48408-0B0D-4B73-9B2E-5EA9B502C4F2}" type="slidenum">
              <a:rPr lang="ko-KR" altLang="en-US" smtClean="0"/>
              <a:pPr>
                <a:defRPr/>
              </a:pPr>
              <a:t>5</a:t>
            </a:fld>
            <a:endParaRPr lang="en-US" altLang="ko-KR" dirty="0"/>
          </a:p>
        </p:txBody>
      </p:sp>
      <p:sp>
        <p:nvSpPr>
          <p:cNvPr id="23556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/>
          <a:lstStyle/>
          <a:p>
            <a:r>
              <a:rPr lang="ko-KR" altLang="en-US" sz="2000" dirty="0"/>
              <a:t>전송 계층 프로토콜의 첫 번째 임무는 프로세스</a:t>
            </a:r>
            <a:r>
              <a:rPr lang="en-US" altLang="ko-KR" sz="2000" dirty="0"/>
              <a:t>-</a:t>
            </a:r>
            <a:r>
              <a:rPr lang="ko-KR" altLang="en-US" sz="2000" dirty="0"/>
              <a:t>대</a:t>
            </a:r>
            <a:r>
              <a:rPr lang="en-US" altLang="ko-KR" sz="2000" dirty="0"/>
              <a:t>-</a:t>
            </a:r>
            <a:r>
              <a:rPr lang="ko-KR" altLang="en-US" sz="2000" dirty="0"/>
              <a:t>프로세스 통신 제공</a:t>
            </a:r>
            <a:endParaRPr lang="en-US" altLang="ko-KR" sz="2000" dirty="0"/>
          </a:p>
          <a:p>
            <a:r>
              <a:rPr lang="ko-KR" altLang="en-US" sz="2000" dirty="0"/>
              <a:t>프로세스는 전송 계층의 서비스를 이용하는 응용 계층 개체</a:t>
            </a:r>
            <a:br>
              <a:rPr lang="en-US" altLang="ko-KR" sz="2000" dirty="0"/>
            </a:br>
            <a:r>
              <a:rPr lang="en-US" altLang="ko-KR" sz="2000" dirty="0"/>
              <a:t>(</a:t>
            </a:r>
            <a:r>
              <a:rPr lang="ko-KR" altLang="en-US" sz="2000" dirty="0"/>
              <a:t>실행중인 프로그램</a:t>
            </a:r>
            <a:r>
              <a:rPr lang="en-US" altLang="ko-KR" sz="2000" dirty="0"/>
              <a:t>)</a:t>
            </a:r>
          </a:p>
          <a:p>
            <a:endParaRPr lang="ko-KR" altLang="en-US" sz="2000" dirty="0"/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43275"/>
            <a:ext cx="7675563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23.2: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네트워크 계층 대 전송 계층</a:t>
            </a:r>
          </a:p>
        </p:txBody>
      </p:sp>
    </p:spTree>
    <p:extLst>
      <p:ext uri="{BB962C8B-B14F-4D97-AF65-F5344CB8AC3E}">
        <p14:creationId xmlns:p14="http://schemas.microsoft.com/office/powerpoint/2010/main" val="37267103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34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69638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906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23.8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BC17BA-C508-4B7D-901E-FDA133CB75F2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50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  <p:sp>
        <p:nvSpPr>
          <p:cNvPr id="69636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23.30: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예제</a:t>
            </a: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3.8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의 흐름도</a:t>
            </a:r>
          </a:p>
        </p:txBody>
      </p:sp>
      <p:pic>
        <p:nvPicPr>
          <p:cNvPr id="696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693738"/>
            <a:ext cx="5237163" cy="554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937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0"/>
          <p:cNvSpPr>
            <a:spLocks noChangeArrowheads="1"/>
          </p:cNvSpPr>
          <p:nvPr/>
        </p:nvSpPr>
        <p:spPr bwMode="auto">
          <a:xfrm>
            <a:off x="381000" y="1146175"/>
            <a:ext cx="8382000" cy="230832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Go-Back-N </a:t>
            </a:r>
            <a:r>
              <a:rPr lang="ko-KR" altLang="en-US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프로토콜은 </a:t>
            </a:r>
            <a:r>
              <a:rPr lang="ko-KR" altLang="en-US" sz="2400" b="1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수신측</a:t>
            </a:r>
            <a:r>
              <a:rPr lang="ko-KR" altLang="en-US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프로세스를 간단히 한다</a:t>
            </a:r>
            <a:r>
              <a:rPr lang="en-US" altLang="ko-KR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400" b="1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수신측은</a:t>
            </a:r>
            <a:r>
              <a:rPr lang="ko-KR" altLang="en-US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단지 하나의 변수만 관리하고 순서에 맞지 않게 들어온 </a:t>
            </a:r>
            <a:r>
              <a:rPr lang="ko-KR" altLang="en-US" sz="2400" b="1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패킷을</a:t>
            </a:r>
            <a:r>
              <a:rPr lang="ko-KR" altLang="en-US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버퍼에 저장할 필요 없이 단순히 폐기하면 된다</a:t>
            </a:r>
            <a:r>
              <a:rPr lang="en-US" altLang="ko-KR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또다른 프로토콜인 </a:t>
            </a:r>
            <a:r>
              <a:rPr lang="en-US" altLang="ko-KR" sz="24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Selective-Repeat(SR) </a:t>
            </a:r>
            <a:r>
              <a:rPr lang="ko-KR" altLang="en-US" sz="24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프로토콜</a:t>
            </a:r>
            <a:r>
              <a:rPr lang="ko-KR" altLang="en-US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에서는 이름에서 알 수 있듯이 실제로 </a:t>
            </a:r>
            <a:r>
              <a:rPr lang="ko-KR" altLang="en-US" sz="24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손실된 </a:t>
            </a:r>
            <a:r>
              <a:rPr lang="ko-KR" altLang="en-US" sz="2400" b="1" dirty="0" err="1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패킷만</a:t>
            </a:r>
            <a:r>
              <a:rPr lang="ko-KR" altLang="en-US" sz="24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 선택적으로 재전송</a:t>
            </a:r>
            <a:r>
              <a:rPr lang="ko-KR" altLang="en-US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한다</a:t>
            </a:r>
            <a:r>
              <a:rPr lang="en-US" altLang="ko-KR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이 프로토콜의 개요는 그림 </a:t>
            </a:r>
            <a:r>
              <a:rPr lang="en-US" altLang="ko-KR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23.31</a:t>
            </a:r>
            <a:r>
              <a:rPr lang="ko-KR" altLang="en-US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에서 나타난다</a:t>
            </a:r>
            <a:r>
              <a:rPr lang="en-US" altLang="ko-KR" sz="2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sp>
        <p:nvSpPr>
          <p:cNvPr id="706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23.2.4  Selective-Repeat Protocol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78A773-BE85-49D7-B9F9-11FB2A280C8E}" type="slidenum">
              <a:rPr lang="ko-KR" altLang="en-US" smtClean="0"/>
              <a:pPr>
                <a:defRPr/>
              </a:pPr>
              <a:t>51</a:t>
            </a:fld>
            <a:endParaRPr lang="en-US" altLang="ko-KR" dirty="0"/>
          </a:p>
        </p:txBody>
      </p:sp>
      <p:sp>
        <p:nvSpPr>
          <p:cNvPr id="70661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23.31:  Selective-Repeat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의 동작</a:t>
            </a:r>
          </a:p>
        </p:txBody>
      </p:sp>
      <p:pic>
        <p:nvPicPr>
          <p:cNvPr id="706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38" y="3436938"/>
            <a:ext cx="5597525" cy="27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90758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23.2.4  Selective-Repeat Protocol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780890-747A-45AB-98B2-DB277442DC15}" type="slidenum">
              <a:rPr lang="ko-KR" altLang="en-US" smtClean="0"/>
              <a:pPr>
                <a:defRPr/>
              </a:pPr>
              <a:t>52</a:t>
            </a:fld>
            <a:endParaRPr lang="en-US" altLang="ko-KR"/>
          </a:p>
        </p:txBody>
      </p:sp>
      <p:sp>
        <p:nvSpPr>
          <p:cNvPr id="13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724900" cy="4876800"/>
          </a:xfrm>
        </p:spPr>
        <p:txBody>
          <a:bodyPr/>
          <a:lstStyle/>
          <a:p>
            <a:pPr>
              <a:defRPr/>
            </a:pPr>
            <a:r>
              <a:rPr lang="ko-KR" altLang="en-US" sz="3200" dirty="0"/>
              <a:t>송신 윈도우</a:t>
            </a:r>
            <a:endParaRPr lang="en-US" altLang="ko-KR" sz="3200" dirty="0"/>
          </a:p>
          <a:p>
            <a:pPr lvl="1">
              <a:defRPr/>
            </a:pPr>
            <a:r>
              <a:rPr lang="ko-KR" altLang="en-US" dirty="0"/>
              <a:t>이전의 </a:t>
            </a:r>
            <a:r>
              <a:rPr lang="en-US" altLang="ko-KR" dirty="0"/>
              <a:t>Go-Back-N</a:t>
            </a:r>
            <a:r>
              <a:rPr lang="ko-KR" altLang="en-US" dirty="0"/>
              <a:t>과 윈도우가 </a:t>
            </a:r>
            <a:r>
              <a:rPr lang="ko-KR" altLang="en-US" dirty="0" err="1"/>
              <a:t>차이있음</a:t>
            </a:r>
            <a:endParaRPr lang="en-US" altLang="ko-KR" dirty="0"/>
          </a:p>
          <a:p>
            <a:pPr marL="914400" lvl="1">
              <a:buFont typeface="+mj-lt"/>
              <a:buAutoNum type="arabicPeriod"/>
              <a:defRPr/>
            </a:pP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송신 윈도우의 최대 크기는 </a:t>
            </a:r>
            <a:r>
              <a:rPr lang="en-US" altLang="ko-KR" dirty="0"/>
              <a:t>2</a:t>
            </a:r>
            <a:r>
              <a:rPr lang="en-US" altLang="ko-KR" baseline="30000" dirty="0"/>
              <a:t>m-1</a:t>
            </a:r>
            <a:r>
              <a:rPr lang="ko-KR" altLang="en-US" dirty="0"/>
              <a:t>로 상당히 작음</a:t>
            </a:r>
            <a:endParaRPr lang="en-US" altLang="ko-KR" dirty="0"/>
          </a:p>
          <a:p>
            <a:pPr marL="1076325" lvl="2" indent="-266700">
              <a:defRPr/>
            </a:pPr>
            <a:r>
              <a:rPr lang="ko-KR" altLang="en-US" sz="1800" dirty="0"/>
              <a:t>예를 들어</a:t>
            </a:r>
            <a:r>
              <a:rPr lang="en-US" altLang="ko-KR" sz="1800" dirty="0"/>
              <a:t>, m=4</a:t>
            </a:r>
            <a:r>
              <a:rPr lang="ko-KR" altLang="en-US" sz="1800" dirty="0"/>
              <a:t>이면</a:t>
            </a:r>
            <a:r>
              <a:rPr lang="en-US" altLang="ko-KR" sz="1800" dirty="0"/>
              <a:t> </a:t>
            </a:r>
            <a:r>
              <a:rPr lang="ko-KR" altLang="en-US" sz="1800" dirty="0"/>
              <a:t>순서번호는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15, </a:t>
            </a:r>
            <a:r>
              <a:rPr lang="ko-KR" altLang="en-US" sz="1800" dirty="0"/>
              <a:t>그러나 윈도우 최대 크기는 </a:t>
            </a:r>
            <a:r>
              <a:rPr lang="en-US" altLang="ko-KR" sz="1800" dirty="0"/>
              <a:t>8</a:t>
            </a:r>
          </a:p>
          <a:p>
            <a:pPr marL="914400" lvl="1">
              <a:buFont typeface="+mj-lt"/>
              <a:buAutoNum type="arabicPeriod"/>
              <a:defRPr/>
            </a:pPr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수신 윈도우는 송신 윈도우와 같은 크기를 가짐</a:t>
            </a:r>
            <a:endParaRPr lang="en-US" altLang="ko-KR" dirty="0"/>
          </a:p>
        </p:txBody>
      </p:sp>
      <p:sp>
        <p:nvSpPr>
          <p:cNvPr id="71685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23.32:  Selective-Repeat protocol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에서 송신 윈도우</a:t>
            </a:r>
          </a:p>
        </p:txBody>
      </p:sp>
      <p:pic>
        <p:nvPicPr>
          <p:cNvPr id="716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61048"/>
            <a:ext cx="7996237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3761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23.2.4  Selective-Repeat Protocol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338B1-3B38-40D2-80E2-563B71BEB8D4}" type="slidenum">
              <a:rPr lang="ko-KR" altLang="en-US" smtClean="0"/>
              <a:pPr>
                <a:defRPr/>
              </a:pPr>
              <a:t>53</a:t>
            </a:fld>
            <a:endParaRPr lang="en-US" altLang="ko-KR"/>
          </a:p>
        </p:txBody>
      </p:sp>
      <p:sp>
        <p:nvSpPr>
          <p:cNvPr id="72708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724900" cy="4876800"/>
          </a:xfrm>
        </p:spPr>
        <p:txBody>
          <a:bodyPr/>
          <a:lstStyle/>
          <a:p>
            <a:r>
              <a:rPr lang="ko-KR" altLang="en-US" sz="2400" dirty="0"/>
              <a:t>수신 윈도우</a:t>
            </a:r>
            <a:endParaRPr lang="en-US" altLang="ko-KR" sz="2400" dirty="0"/>
          </a:p>
          <a:p>
            <a:pPr lvl="1"/>
            <a:r>
              <a:rPr lang="ko-KR" altLang="en-US" sz="1800" dirty="0"/>
              <a:t>수신 윈도우는 송신 윈도우와 크기가 동일</a:t>
            </a:r>
            <a:endParaRPr lang="en-US" altLang="ko-KR" sz="1800" dirty="0"/>
          </a:p>
          <a:p>
            <a:pPr lvl="1"/>
            <a:r>
              <a:rPr lang="en-US" altLang="ko-KR" sz="1800" dirty="0"/>
              <a:t>Selective-Repeat </a:t>
            </a:r>
            <a:r>
              <a:rPr lang="ko-KR" altLang="en-US" sz="1800" dirty="0"/>
              <a:t>프로토콜에서 수신 윈도우의 크기만큼 많은 패킷들이 </a:t>
            </a:r>
            <a:br>
              <a:rPr lang="en-US" altLang="ko-KR" sz="1800" dirty="0"/>
            </a:br>
            <a:r>
              <a:rPr lang="ko-KR" altLang="en-US" sz="1800" dirty="0"/>
              <a:t>순서에 맞지 않게 도착한다면 이 패킷들은 버퍼에 저장</a:t>
            </a:r>
            <a:endParaRPr lang="en-US" altLang="ko-KR" sz="1800" dirty="0"/>
          </a:p>
          <a:p>
            <a:pPr lvl="2"/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송신과 수신 윈도우의 크기가 동일하므로 모든 패킷들이 순서에 맞지 않게</a:t>
            </a:r>
            <a:br>
              <a:rPr lang="en-US" altLang="ko-KR" sz="1600" dirty="0"/>
            </a:br>
            <a:r>
              <a:rPr lang="ko-KR" altLang="en-US" sz="1600" dirty="0"/>
              <a:t>도착할 수 있음</a:t>
            </a:r>
            <a:endParaRPr lang="en-US" altLang="ko-KR" sz="1600" dirty="0"/>
          </a:p>
          <a:p>
            <a:pPr lvl="1"/>
            <a:r>
              <a:rPr lang="ko-KR" altLang="en-US" sz="1800" dirty="0"/>
              <a:t>순서에 맞게 도착한 패킷만 응용 계층으로 전달</a:t>
            </a:r>
            <a:endParaRPr lang="en-US" altLang="ko-KR" sz="1800" dirty="0"/>
          </a:p>
          <a:p>
            <a:pPr lvl="1"/>
            <a:r>
              <a:rPr lang="ko-KR" altLang="en-US" sz="1800" dirty="0"/>
              <a:t>그림 </a:t>
            </a:r>
            <a:r>
              <a:rPr lang="en-US" altLang="ko-KR" sz="1800" dirty="0"/>
              <a:t>23.33</a:t>
            </a:r>
            <a:r>
              <a:rPr lang="ko-KR" altLang="en-US" sz="1800" dirty="0"/>
              <a:t>의 윈도우 내 회색 패킷들은 나머지 패킷들이 도착하기를 기다림</a:t>
            </a:r>
            <a:endParaRPr lang="en-US" altLang="ko-KR" sz="500" dirty="0"/>
          </a:p>
        </p:txBody>
      </p:sp>
      <p:sp>
        <p:nvSpPr>
          <p:cNvPr id="72709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23.33: Selective-Repeat protocol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에서 수신 윈도우</a:t>
            </a:r>
          </a:p>
        </p:txBody>
      </p:sp>
      <p:pic>
        <p:nvPicPr>
          <p:cNvPr id="727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3889375"/>
            <a:ext cx="7939087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2205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23.2.4  Selective-Repeat Protocol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A0688F-DE4B-4A50-88C1-F0BDB756C642}" type="slidenum">
              <a:rPr lang="ko-KR" altLang="en-US" smtClean="0"/>
              <a:pPr>
                <a:defRPr/>
              </a:pPr>
              <a:t>54</a:t>
            </a:fld>
            <a:endParaRPr lang="en-US" altLang="ko-KR"/>
          </a:p>
        </p:txBody>
      </p:sp>
      <p:sp>
        <p:nvSpPr>
          <p:cNvPr id="73732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4876800"/>
          </a:xfrm>
        </p:spPr>
        <p:txBody>
          <a:bodyPr/>
          <a:lstStyle/>
          <a:p>
            <a:r>
              <a:rPr lang="ko-KR" altLang="en-US" sz="2400"/>
              <a:t>타이머</a:t>
            </a:r>
            <a:endParaRPr lang="en-US" altLang="ko-KR" sz="2400"/>
          </a:p>
          <a:p>
            <a:pPr lvl="1"/>
            <a:r>
              <a:rPr lang="ko-KR" altLang="en-US" sz="1800"/>
              <a:t>이론적으로 </a:t>
            </a:r>
            <a:r>
              <a:rPr lang="en-US" altLang="ko-KR" sz="1800"/>
              <a:t>Selective-Repeat </a:t>
            </a:r>
            <a:r>
              <a:rPr lang="ko-KR" altLang="en-US" sz="1800"/>
              <a:t>프로토콜에서는 아직 처리되지 않은 각각의 패킷마다 하나의 타이머를 사용 </a:t>
            </a:r>
            <a:r>
              <a:rPr lang="en-US" altLang="ko-KR" sz="1800"/>
              <a:t>(</a:t>
            </a:r>
            <a:r>
              <a:rPr lang="ko-KR" altLang="en-US" sz="1800"/>
              <a:t>타이머 만료시 재전송</a:t>
            </a:r>
            <a:r>
              <a:rPr lang="en-US" altLang="ko-KR" sz="1800"/>
              <a:t>)</a:t>
            </a:r>
          </a:p>
          <a:p>
            <a:pPr lvl="1"/>
            <a:r>
              <a:rPr lang="ko-KR" altLang="en-US" sz="1800"/>
              <a:t>즉</a:t>
            </a:r>
            <a:r>
              <a:rPr lang="en-US" altLang="ko-KR" sz="1800"/>
              <a:t> Go-Back-N</a:t>
            </a:r>
            <a:r>
              <a:rPr lang="ko-KR" altLang="en-US" sz="1800"/>
              <a:t>에서는 처리되지 않은 패킷을 </a:t>
            </a:r>
            <a:r>
              <a:rPr lang="en-US" altLang="ko-KR" sz="1800"/>
              <a:t>‘</a:t>
            </a:r>
            <a:r>
              <a:rPr lang="ko-KR" altLang="en-US" sz="1800"/>
              <a:t>그룹</a:t>
            </a:r>
            <a:r>
              <a:rPr lang="en-US" altLang="ko-KR" sz="1800"/>
              <a:t>’</a:t>
            </a:r>
            <a:r>
              <a:rPr lang="ko-KR" altLang="en-US" sz="1800"/>
              <a:t>으로 처리</a:t>
            </a:r>
            <a:r>
              <a:rPr lang="en-US" altLang="ko-KR" sz="1800"/>
              <a:t>, Selective-Repeat</a:t>
            </a:r>
            <a:r>
              <a:rPr lang="ko-KR" altLang="en-US" sz="1800"/>
              <a:t>는 </a:t>
            </a:r>
            <a:r>
              <a:rPr lang="en-US" altLang="ko-KR" sz="1800"/>
              <a:t>‘</a:t>
            </a:r>
            <a:r>
              <a:rPr lang="ko-KR" altLang="en-US" sz="1800"/>
              <a:t>독립</a:t>
            </a:r>
            <a:r>
              <a:rPr lang="en-US" altLang="ko-KR" sz="1800"/>
              <a:t>’</a:t>
            </a:r>
            <a:r>
              <a:rPr lang="ko-KR" altLang="en-US" sz="1800"/>
              <a:t>적으로 처리</a:t>
            </a:r>
            <a:endParaRPr lang="en-US" altLang="ko-KR" sz="1800"/>
          </a:p>
          <a:p>
            <a:pPr lvl="1"/>
            <a:endParaRPr lang="en-US" altLang="ko-KR" sz="1800"/>
          </a:p>
          <a:p>
            <a:r>
              <a:rPr lang="ko-KR" altLang="en-US" sz="2400"/>
              <a:t>확인응답</a:t>
            </a:r>
            <a:r>
              <a:rPr lang="en-US" altLang="ko-KR" sz="2400"/>
              <a:t>(Acknowledgments)</a:t>
            </a:r>
          </a:p>
          <a:p>
            <a:pPr lvl="1"/>
            <a:r>
              <a:rPr lang="en-US" altLang="ko-KR" sz="1800"/>
              <a:t>Go-Back-N</a:t>
            </a:r>
            <a:r>
              <a:rPr lang="ko-KR" altLang="en-US" sz="1800"/>
              <a:t>에서의 </a:t>
            </a:r>
            <a:r>
              <a:rPr lang="en-US" altLang="ko-KR" sz="1800"/>
              <a:t>ackNo</a:t>
            </a:r>
            <a:r>
              <a:rPr lang="ko-KR" altLang="en-US" sz="1800"/>
              <a:t>는 누적이며</a:t>
            </a:r>
            <a:r>
              <a:rPr lang="en-US" altLang="ko-KR" sz="1800"/>
              <a:t>, </a:t>
            </a:r>
            <a:r>
              <a:rPr lang="ko-KR" altLang="en-US" sz="1800"/>
              <a:t>이 번호 이전의 모든 패킷들은 이상없이 도착했음을 의미</a:t>
            </a:r>
            <a:endParaRPr lang="en-US" altLang="ko-KR" sz="1800"/>
          </a:p>
          <a:p>
            <a:pPr lvl="1"/>
            <a:r>
              <a:rPr lang="en-US" altLang="ko-KR" sz="1800"/>
              <a:t>Selective-Repeat </a:t>
            </a:r>
            <a:r>
              <a:rPr lang="ko-KR" altLang="en-US" sz="1800"/>
              <a:t>프로토콜에서의 </a:t>
            </a:r>
            <a:r>
              <a:rPr lang="en-US" altLang="ko-KR" sz="1800"/>
              <a:t>ackNo</a:t>
            </a:r>
            <a:r>
              <a:rPr lang="ko-KR" altLang="en-US" sz="1800"/>
              <a:t>는 오류 없이 수신된 </a:t>
            </a:r>
            <a:r>
              <a:rPr lang="en-US" altLang="ko-KR" sz="1800"/>
              <a:t>‘</a:t>
            </a:r>
            <a:r>
              <a:rPr lang="ko-KR" altLang="en-US" sz="1800"/>
              <a:t>하나</a:t>
            </a:r>
            <a:r>
              <a:rPr lang="en-US" altLang="ko-KR" sz="1800"/>
              <a:t>’</a:t>
            </a:r>
            <a:r>
              <a:rPr lang="ko-KR" altLang="en-US" sz="1800"/>
              <a:t>의 패킷 순서 번호</a:t>
            </a:r>
            <a:endParaRPr lang="en-US" altLang="ko-KR" sz="1800"/>
          </a:p>
          <a:p>
            <a:pPr lvl="2"/>
            <a:r>
              <a:rPr lang="ko-KR" altLang="en-US" sz="1400"/>
              <a:t>다른 패킷에 대하여 어떠한 피드백도 제공하지 않음</a:t>
            </a:r>
            <a:endParaRPr lang="en-US" altLang="ko-KR" sz="1400"/>
          </a:p>
        </p:txBody>
      </p:sp>
      <p:sp>
        <p:nvSpPr>
          <p:cNvPr id="6" name="TextBox 5"/>
          <p:cNvSpPr txBox="1"/>
          <p:nvPr/>
        </p:nvSpPr>
        <p:spPr>
          <a:xfrm>
            <a:off x="1110339" y="5490627"/>
            <a:ext cx="6802437" cy="5857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Selective-Repeat 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프로토콜에서 확인응답 번호는 오류 없이 수신된 </a:t>
            </a:r>
            <a:r>
              <a:rPr lang="ko-KR" altLang="en-US" sz="1600" dirty="0" err="1">
                <a:solidFill>
                  <a:srgbClr val="000000"/>
                </a:solidFill>
                <a:cs typeface="Arial" pitchFamily="34" charset="0"/>
              </a:rPr>
              <a:t>패킷의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 순서 번호를 나타낸다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8962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송신측에서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0, 1, 2, 3, 4, 5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의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6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개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패킷을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전송한다고 가정해 보자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송신측이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en-US" altLang="ko-KR" sz="2400" i="0" dirty="0" err="1">
                <a:solidFill>
                  <a:srgbClr val="000000"/>
                </a:solidFill>
                <a:latin typeface="굴림" pitchFamily="50" charset="-127"/>
              </a:rPr>
              <a:t>ackNo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 = 3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의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ACK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를 수신하였다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시스템이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GBN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또는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SR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을 사용하는 경우에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ACK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수신은 각각 무엇을 의미하는가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?</a:t>
            </a: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 sz="2800" b="0" i="0" dirty="0">
              <a:solidFill>
                <a:srgbClr val="000000"/>
              </a:solidFill>
              <a:latin typeface="굴림" pitchFamily="50" charset="-127"/>
              <a:cs typeface="Times New Roman" pitchFamily="18" charset="0"/>
            </a:endParaRP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i="0" dirty="0">
                <a:solidFill>
                  <a:srgbClr val="FF0000"/>
                </a:solidFill>
                <a:latin typeface="굴림" pitchFamily="50" charset="-127"/>
                <a:cs typeface="Times New Roman" pitchFamily="18" charset="0"/>
              </a:rPr>
              <a:t>Solution</a:t>
            </a: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GBN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을 이용하는 시스템에서는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0, 1, 2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가 훼손되지 않고 잘 수신되었다는 것과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수신측에서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3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의 수신을 기다리고 있다는 것을 의미한다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SR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을 이용하는 시스템에서는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3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이 훼손되지 않고 잘 도착했다는 것을 의미하며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다른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패킷에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대한 정보는 없다</a:t>
            </a:r>
            <a:endParaRPr lang="en-US" altLang="ko-KR" sz="2400" i="0" dirty="0">
              <a:solidFill>
                <a:srgbClr val="000000"/>
              </a:solidFill>
              <a:latin typeface="굴림" pitchFamily="50" charset="-127"/>
            </a:endParaRPr>
          </a:p>
        </p:txBody>
      </p:sp>
      <p:grpSp>
        <p:nvGrpSpPr>
          <p:cNvPr id="74755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74757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901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23.9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D60B4C-BF31-4EF5-B673-6C67A6ADD5F8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55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6917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23.2.4  Selective-Repeat Protocol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6F17A7-98CF-42F1-BB59-CCC8933C4DCF}" type="slidenum">
              <a:rPr lang="ko-KR" altLang="en-US" smtClean="0"/>
              <a:pPr>
                <a:defRPr/>
              </a:pPr>
              <a:t>56</a:t>
            </a:fld>
            <a:endParaRPr lang="en-US" altLang="ko-KR"/>
          </a:p>
        </p:txBody>
      </p:sp>
      <p:sp>
        <p:nvSpPr>
          <p:cNvPr id="75780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724900" cy="4876800"/>
          </a:xfrm>
        </p:spPr>
        <p:txBody>
          <a:bodyPr/>
          <a:lstStyle/>
          <a:p>
            <a:r>
              <a:rPr lang="en-US" altLang="ko-KR" sz="2000" dirty="0"/>
              <a:t>FSM</a:t>
            </a:r>
          </a:p>
          <a:p>
            <a:pPr lvl="1"/>
            <a:r>
              <a:rPr lang="en-US" altLang="ko-KR" sz="1600" dirty="0"/>
              <a:t>Sender</a:t>
            </a:r>
          </a:p>
          <a:p>
            <a:pPr lvl="1"/>
            <a:r>
              <a:rPr lang="en-US" altLang="ko-KR" sz="1600" dirty="0"/>
              <a:t>Receiver</a:t>
            </a:r>
            <a:endParaRPr lang="en-US" altLang="ko-KR" sz="800" dirty="0"/>
          </a:p>
        </p:txBody>
      </p:sp>
      <p:sp>
        <p:nvSpPr>
          <p:cNvPr id="75781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pt-BR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23.34:  SR protocol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에서 </a:t>
            </a:r>
            <a:r>
              <a:rPr kumimoji="1" lang="pt-BR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FSM</a:t>
            </a:r>
            <a:endParaRPr kumimoji="1" lang="ko-KR" altLang="en-US" sz="1600" i="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57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8" y="1155700"/>
            <a:ext cx="4459287" cy="5097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7691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이 예제는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1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이 손실된 예제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23.8(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그림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23.30)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의 경우와 유사하다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이 경우에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Selective-Repeat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이 어떻게 동작하는지 살펴본다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그림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23.35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는 다음의 상황을 보여준다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</a:t>
            </a:r>
            <a:endParaRPr lang="ko-KR" altLang="ko-KR" sz="2400" i="0" dirty="0">
              <a:solidFill>
                <a:srgbClr val="000000"/>
              </a:solidFill>
              <a:latin typeface="굴림" pitchFamily="50" charset="-127"/>
            </a:endParaRP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 sz="2800" b="0" i="0" dirty="0">
              <a:solidFill>
                <a:srgbClr val="000000"/>
              </a:solidFill>
              <a:latin typeface="굴림" pitchFamily="50" charset="-127"/>
              <a:cs typeface="Times New Roman" pitchFamily="18" charset="0"/>
            </a:endParaRPr>
          </a:p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800" b="0" i="0" dirty="0">
                <a:solidFill>
                  <a:srgbClr val="000000"/>
                </a:solidFill>
                <a:latin typeface="굴림" pitchFamily="50" charset="-127"/>
                <a:cs typeface="Times New Roman" pitchFamily="18" charset="0"/>
              </a:rPr>
              <a:t>   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송신측에서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0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이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수신측에게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전송되고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확인응답되었다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1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은 손실되었다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2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와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3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은 순서가 맞지 않게 도착하였고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확인응답되었다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타이머가 만료되면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,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1(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확인응답되지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않은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)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은 재전송되고 또한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확인응답되었다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이제 송신 윈도우는 이동한다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</a:t>
            </a:r>
          </a:p>
        </p:txBody>
      </p:sp>
      <p:grpSp>
        <p:nvGrpSpPr>
          <p:cNvPr id="76803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76805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2057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23.10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F396B2-9D4F-45AC-83D1-8F92B21981ED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57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8822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0"/>
          <p:cNvSpPr txBox="1">
            <a:spLocks noChangeArrowheads="1"/>
          </p:cNvSpPr>
          <p:nvPr/>
        </p:nvSpPr>
        <p:spPr bwMode="auto">
          <a:xfrm>
            <a:off x="76200" y="609600"/>
            <a:ext cx="8839200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수신측에서는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패킷의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수신과 수신된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패킷의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응용 계층으로의 전달을 구분해야 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두번째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도착에서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2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는 도착한 후 저장되고 확인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(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음영 슬롯으로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)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되었지만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1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의 응용 계층에 전달될 수 없다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다음 도착에서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3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이 도착한 후 저장되고 확인되었지만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여전히 어떤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패킷도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응용 계층으로 전달될 수 없다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1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에 대한 사본이 도착했을 때 비로소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1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과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2,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그리고 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3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이 응용 계층으로 전달될 수 있다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응용 계층으로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패킷을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전달하는 데에는 두 가지 조건이 있다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첫번째는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연속적인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패킷이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도착해야 하고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,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두번째는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수신한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집합이 윈도우의 처음 부분부터 시작되어야 한다는 것이다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처음 도착 후에는 하나의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패킷만이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있으며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,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처음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패킷은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윈도우의 처음 부분부터 시작된다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 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신뢰성 있는 전송 계층에서는 순서에 맞는 </a:t>
            </a:r>
            <a:r>
              <a:rPr lang="ko-KR" altLang="en-US" sz="2400" i="0" dirty="0" err="1">
                <a:solidFill>
                  <a:srgbClr val="000000"/>
                </a:solidFill>
                <a:latin typeface="굴림" pitchFamily="50" charset="-127"/>
              </a:rPr>
              <a:t>패킷</a:t>
            </a:r>
            <a:r>
              <a:rPr lang="ko-KR" altLang="en-US" sz="2400" i="0" dirty="0">
                <a:solidFill>
                  <a:srgbClr val="000000"/>
                </a:solidFill>
                <a:latin typeface="굴림" pitchFamily="50" charset="-127"/>
              </a:rPr>
              <a:t> 전송을 약속하는 것이 중요하다</a:t>
            </a:r>
            <a:r>
              <a:rPr lang="en-US" altLang="ko-KR" sz="2400" i="0" dirty="0">
                <a:solidFill>
                  <a:srgbClr val="000000"/>
                </a:solidFill>
                <a:latin typeface="굴림" pitchFamily="50" charset="-127"/>
              </a:rPr>
              <a:t>.</a:t>
            </a:r>
          </a:p>
        </p:txBody>
      </p:sp>
      <p:grpSp>
        <p:nvGrpSpPr>
          <p:cNvPr id="77827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77829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3643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23.10 (continued)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41E9E3-8104-48D6-8A17-A378A6EAAD3B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58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475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50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78854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3200" b="1" i="1">
                <a:solidFill>
                  <a:srgbClr val="000000"/>
                </a:solidFill>
                <a:latin typeface="Baby Kruffy"/>
                <a:ea typeface="굴림" pitchFamily="50" charset="-127"/>
              </a:endParaRPr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3643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i="1" dirty="0">
                  <a:solidFill>
                    <a:srgbClr val="FFFFFF"/>
                  </a:solidFill>
                  <a:ea typeface="Adobe Gothic Std B" pitchFamily="34" charset="-128"/>
                </a:rPr>
                <a:t>Example 23.10 (continued)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A207F0-BB11-48FF-96F8-67D412ED080D}" type="slidenum">
              <a:rPr lang="ko-KR" altLang="en-US" sz="1400" i="1">
                <a:solidFill>
                  <a:srgbClr val="FFFFFF"/>
                </a:solidFill>
                <a:latin typeface="Berlin Sans FB" pitchFamily="34" charset="0"/>
              </a:rPr>
              <a:pPr>
                <a:defRPr/>
              </a:pPr>
              <a:t>59</a:t>
            </a:fld>
            <a:endParaRPr sz="1400" i="1" dirty="0">
              <a:solidFill>
                <a:srgbClr val="FFFFFF"/>
              </a:solidFill>
              <a:latin typeface="Berlin Sans FB" pitchFamily="34" charset="0"/>
            </a:endParaRPr>
          </a:p>
        </p:txBody>
      </p:sp>
      <p:sp>
        <p:nvSpPr>
          <p:cNvPr id="78852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23.35: 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예제 </a:t>
            </a: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23.10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의 흐름도</a:t>
            </a:r>
          </a:p>
        </p:txBody>
      </p:sp>
      <p:pic>
        <p:nvPicPr>
          <p:cNvPr id="7885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50" y="685800"/>
            <a:ext cx="5707063" cy="554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7012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/>
          <a:lstStyle/>
          <a:p>
            <a:r>
              <a:rPr lang="ko-KR" altLang="en-US" sz="2000" dirty="0"/>
              <a:t>일반적인 프로세스 간 통신 방법은 클라이언트</a:t>
            </a:r>
            <a:r>
              <a:rPr lang="en-US" altLang="ko-KR" sz="2000" dirty="0"/>
              <a:t>-</a:t>
            </a:r>
            <a:r>
              <a:rPr lang="ko-KR" altLang="en-US" sz="2000" dirty="0"/>
              <a:t>서버 패러다임 이용</a:t>
            </a:r>
            <a:endParaRPr lang="en-US" altLang="ko-KR" sz="2000" dirty="0"/>
          </a:p>
          <a:p>
            <a:r>
              <a:rPr lang="ko-KR" altLang="en-US" sz="2000" dirty="0"/>
              <a:t>두 클라이언트</a:t>
            </a:r>
            <a:r>
              <a:rPr lang="en-US" altLang="ko-KR" sz="2000" dirty="0"/>
              <a:t>-</a:t>
            </a:r>
            <a:r>
              <a:rPr lang="ko-KR" altLang="en-US" sz="2000" dirty="0"/>
              <a:t>서버 프로세스는 동일한 이름 사용</a:t>
            </a:r>
            <a:endParaRPr lang="en-US" altLang="ko-KR" sz="2000" dirty="0"/>
          </a:p>
          <a:p>
            <a:r>
              <a:rPr lang="ko-KR" altLang="en-US" sz="2000" dirty="0"/>
              <a:t>다중 프로세스</a:t>
            </a:r>
            <a:r>
              <a:rPr lang="en-US" altLang="ko-KR" sz="2000" dirty="0"/>
              <a:t>, </a:t>
            </a:r>
            <a:r>
              <a:rPr lang="ko-KR" altLang="en-US" sz="2000" dirty="0"/>
              <a:t>다중 연결을 위해서는 로컬 호스트</a:t>
            </a:r>
            <a:r>
              <a:rPr lang="en-US" altLang="ko-KR" sz="2000" dirty="0"/>
              <a:t>, </a:t>
            </a:r>
            <a:r>
              <a:rPr lang="ko-KR" altLang="en-US" sz="2000" dirty="0"/>
              <a:t>로컬 프로세스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ko-KR" altLang="en-US" sz="2000" dirty="0"/>
              <a:t>원격 호스트</a:t>
            </a:r>
            <a:r>
              <a:rPr lang="en-US" altLang="ko-KR" sz="2000" dirty="0"/>
              <a:t>, </a:t>
            </a:r>
            <a:r>
              <a:rPr lang="ko-KR" altLang="en-US" sz="2000" dirty="0"/>
              <a:t>원격 프로세스 필요</a:t>
            </a:r>
            <a:endParaRPr lang="en-US" altLang="ko-KR" sz="2000" dirty="0"/>
          </a:p>
          <a:p>
            <a:pPr lvl="1"/>
            <a:r>
              <a:rPr lang="ko-KR" altLang="en-US" sz="1600" dirty="0"/>
              <a:t>로컬 호스트</a:t>
            </a:r>
            <a:r>
              <a:rPr lang="en-US" altLang="ko-KR" sz="1600" dirty="0"/>
              <a:t>-</a:t>
            </a:r>
            <a:r>
              <a:rPr lang="ko-KR" altLang="en-US" sz="1600" dirty="0"/>
              <a:t>원격 호스트는 </a:t>
            </a:r>
            <a:r>
              <a:rPr lang="en-US" altLang="ko-KR" sz="1600" dirty="0"/>
              <a:t>IP </a:t>
            </a:r>
            <a:r>
              <a:rPr lang="ko-KR" altLang="en-US" sz="1600" dirty="0"/>
              <a:t>주소를 이용하여 정의</a:t>
            </a:r>
            <a:endParaRPr lang="en-US" altLang="ko-KR" sz="1600" dirty="0"/>
          </a:p>
          <a:p>
            <a:pPr lvl="1"/>
            <a:r>
              <a:rPr lang="ko-KR" altLang="en-US" sz="1600" dirty="0"/>
              <a:t>로컬 프로세스</a:t>
            </a:r>
            <a:r>
              <a:rPr lang="en-US" altLang="ko-KR" sz="1600" dirty="0"/>
              <a:t>-</a:t>
            </a:r>
            <a:r>
              <a:rPr lang="ko-KR" altLang="en-US" sz="1600" dirty="0"/>
              <a:t>원격 프로세스는 포트 번호를 이용하여 정의</a:t>
            </a:r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ko-KR" altLang="en-US" dirty="0"/>
              <a:t>주소체계</a:t>
            </a:r>
            <a:r>
              <a:rPr lang="en-US" altLang="ko-KR" dirty="0"/>
              <a:t>: </a:t>
            </a:r>
            <a:r>
              <a:rPr lang="ko-KR" altLang="en-US" dirty="0"/>
              <a:t>포트번호</a:t>
            </a:r>
            <a:r>
              <a:rPr lang="en-US" altLang="ko-KR" dirty="0"/>
              <a:t>(Port Numbers)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74B4A8-DA7B-43C8-BFAC-670CEEC6191F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  <p:grpSp>
        <p:nvGrpSpPr>
          <p:cNvPr id="24581" name="그룹 2"/>
          <p:cNvGrpSpPr>
            <a:grpSpLocks/>
          </p:cNvGrpSpPr>
          <p:nvPr/>
        </p:nvGrpSpPr>
        <p:grpSpPr bwMode="auto">
          <a:xfrm>
            <a:off x="533400" y="3352800"/>
            <a:ext cx="8253413" cy="2925763"/>
            <a:chOff x="328613" y="1828800"/>
            <a:chExt cx="8253412" cy="3340100"/>
          </a:xfrm>
        </p:grpSpPr>
        <p:pic>
          <p:nvPicPr>
            <p:cNvPr id="2458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3" y="1828800"/>
              <a:ext cx="2795587" cy="1768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8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1828800"/>
              <a:ext cx="2714625" cy="1768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9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3124200"/>
              <a:ext cx="6096000" cy="148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4114800"/>
              <a:ext cx="1471613" cy="417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1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9313" y="4724400"/>
              <a:ext cx="1538287" cy="44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582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23.3:  Port numbers</a:t>
            </a:r>
            <a:endParaRPr kumimoji="1" lang="ko-KR" altLang="en-US" sz="1600" i="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4583" name="제목 2"/>
          <p:cNvSpPr txBox="1">
            <a:spLocks/>
          </p:cNvSpPr>
          <p:nvPr/>
        </p:nvSpPr>
        <p:spPr bwMode="auto">
          <a:xfrm>
            <a:off x="1911350" y="4333875"/>
            <a:ext cx="588963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Port</a:t>
            </a:r>
            <a:endParaRPr kumimoji="1" lang="ko-KR" altLang="en-US" sz="1600" i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1295400" y="4038600"/>
            <a:ext cx="762000" cy="44608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  <a:headEnd type="none" w="sm" len="sm"/>
            <a:tailEnd type="triangl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kumimoji="1" lang="ko-KR" altLang="en-US" sz="3000">
              <a:solidFill>
                <a:srgbClr val="000000"/>
              </a:solidFill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24" name="타원 23"/>
          <p:cNvSpPr/>
          <p:nvPr/>
        </p:nvSpPr>
        <p:spPr bwMode="auto">
          <a:xfrm>
            <a:off x="7291388" y="4038600"/>
            <a:ext cx="762000" cy="44608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  <a:headEnd type="none" w="sm" len="sm"/>
            <a:tailEnd type="triangl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kumimoji="1" lang="ko-KR" altLang="en-US" sz="3000">
              <a:solidFill>
                <a:srgbClr val="000000"/>
              </a:solidFill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24586" name="제목 2"/>
          <p:cNvSpPr txBox="1">
            <a:spLocks/>
          </p:cNvSpPr>
          <p:nvPr/>
        </p:nvSpPr>
        <p:spPr bwMode="auto">
          <a:xfrm>
            <a:off x="6921500" y="4333875"/>
            <a:ext cx="588963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Port</a:t>
            </a:r>
            <a:endParaRPr kumimoji="1" lang="ko-KR" altLang="en-US" sz="1600" i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9192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23.2.4  Selective-Repeat Protocol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E4AE5A-4A14-41BF-A687-19492306E007}" type="slidenum">
              <a:rPr lang="ko-KR" altLang="en-US" smtClean="0"/>
              <a:pPr>
                <a:defRPr/>
              </a:pPr>
              <a:t>60</a:t>
            </a:fld>
            <a:endParaRPr lang="en-US" altLang="ko-KR"/>
          </a:p>
        </p:txBody>
      </p:sp>
      <p:sp>
        <p:nvSpPr>
          <p:cNvPr id="79876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724900" cy="4876800"/>
          </a:xfrm>
        </p:spPr>
        <p:txBody>
          <a:bodyPr/>
          <a:lstStyle/>
          <a:p>
            <a:r>
              <a:rPr lang="ko-KR" altLang="en-US" sz="2000" dirty="0"/>
              <a:t>윈도우 크기</a:t>
            </a:r>
            <a:endParaRPr lang="en-US" altLang="ko-KR" sz="2000" dirty="0"/>
          </a:p>
          <a:p>
            <a:pPr lvl="1"/>
            <a:r>
              <a:rPr lang="ko-KR" altLang="en-US" sz="1600" dirty="0"/>
              <a:t>송신과 수신 윈도우의 크기는 </a:t>
            </a:r>
            <a:r>
              <a:rPr lang="en-US" altLang="ko-KR" sz="1600" dirty="0"/>
              <a:t>2</a:t>
            </a:r>
            <a:r>
              <a:rPr lang="en-US" altLang="ko-KR" sz="1600" baseline="30000" dirty="0"/>
              <a:t>m</a:t>
            </a:r>
            <a:r>
              <a:rPr lang="ko-KR" altLang="en-US" sz="1600" dirty="0"/>
              <a:t>의 절반</a:t>
            </a:r>
            <a:endParaRPr lang="en-US" altLang="ko-KR" sz="1600" dirty="0"/>
          </a:p>
          <a:p>
            <a:pPr lvl="2"/>
            <a:r>
              <a:rPr lang="ko-KR" altLang="en-US" sz="1200" dirty="0"/>
              <a:t>예를</a:t>
            </a:r>
            <a:r>
              <a:rPr lang="en-US" altLang="ko-KR" sz="1200" dirty="0"/>
              <a:t> </a:t>
            </a:r>
            <a:r>
              <a:rPr lang="ko-KR" altLang="en-US" sz="1200" dirty="0"/>
              <a:t>들어</a:t>
            </a:r>
            <a:r>
              <a:rPr lang="en-US" altLang="ko-KR" sz="1200" dirty="0"/>
              <a:t>, m=2</a:t>
            </a:r>
            <a:r>
              <a:rPr lang="ko-KR" altLang="en-US" sz="1200" dirty="0"/>
              <a:t>이면 윈도우의 크기는 </a:t>
            </a:r>
            <a:r>
              <a:rPr lang="en-US" altLang="ko-KR" sz="1200" dirty="0"/>
              <a:t>2</a:t>
            </a:r>
            <a:r>
              <a:rPr lang="en-US" altLang="ko-KR" sz="1200" baseline="30000" dirty="0"/>
              <a:t>m</a:t>
            </a:r>
            <a:r>
              <a:rPr lang="en-US" altLang="ko-KR" sz="1200" dirty="0"/>
              <a:t>/2=2</a:t>
            </a:r>
          </a:p>
          <a:p>
            <a:r>
              <a:rPr lang="ko-KR" altLang="en-US" sz="2000" dirty="0"/>
              <a:t>그림 </a:t>
            </a:r>
            <a:r>
              <a:rPr lang="en-US" altLang="ko-KR" sz="2000" dirty="0"/>
              <a:t>23.36</a:t>
            </a:r>
          </a:p>
          <a:p>
            <a:pPr lvl="1"/>
            <a:r>
              <a:rPr lang="ko-KR" altLang="en-US" sz="1600" dirty="0"/>
              <a:t>윈도우 크기가 </a:t>
            </a:r>
            <a:r>
              <a:rPr lang="en-US" altLang="ko-KR" sz="1600" dirty="0"/>
              <a:t>2</a:t>
            </a:r>
            <a:r>
              <a:rPr lang="ko-KR" altLang="en-US" sz="1600" dirty="0"/>
              <a:t>일 때</a:t>
            </a:r>
            <a:endParaRPr lang="en-US" altLang="ko-KR" sz="1600" dirty="0"/>
          </a:p>
          <a:p>
            <a:pPr lvl="2"/>
            <a:r>
              <a:rPr lang="ko-KR" altLang="en-US" sz="1200" dirty="0"/>
              <a:t>모든 확인응답이 손실되면</a:t>
            </a:r>
            <a:r>
              <a:rPr lang="en-US" altLang="ko-KR" sz="1200" dirty="0"/>
              <a:t>, </a:t>
            </a:r>
            <a:r>
              <a:rPr lang="ko-KR" altLang="en-US" sz="1200" dirty="0"/>
              <a:t>패킷 </a:t>
            </a:r>
            <a:r>
              <a:rPr lang="en-US" altLang="ko-KR" sz="1200" dirty="0"/>
              <a:t>0</a:t>
            </a:r>
            <a:r>
              <a:rPr lang="ko-KR" altLang="en-US" sz="1200" dirty="0"/>
              <a:t> 타이머 만료 및 패킷 </a:t>
            </a:r>
            <a:r>
              <a:rPr lang="en-US" altLang="ko-KR" sz="1200" dirty="0"/>
              <a:t>0 </a:t>
            </a:r>
            <a:r>
              <a:rPr lang="ko-KR" altLang="en-US" sz="1200" dirty="0"/>
              <a:t>재전송</a:t>
            </a:r>
            <a:endParaRPr lang="en-US" altLang="ko-KR" sz="1200" dirty="0"/>
          </a:p>
          <a:p>
            <a:pPr lvl="1"/>
            <a:r>
              <a:rPr lang="ko-KR" altLang="en-US" sz="1600" dirty="0"/>
              <a:t>윈도우 크기가 </a:t>
            </a:r>
            <a:r>
              <a:rPr lang="en-US" altLang="ko-KR" sz="1600" dirty="0"/>
              <a:t>3</a:t>
            </a:r>
            <a:r>
              <a:rPr lang="ko-KR" altLang="en-US" sz="1600" dirty="0"/>
              <a:t>일 때</a:t>
            </a:r>
            <a:endParaRPr lang="en-US" altLang="ko-KR" sz="1600" dirty="0"/>
          </a:p>
          <a:p>
            <a:pPr lvl="2"/>
            <a:r>
              <a:rPr lang="ko-KR" altLang="en-US" sz="1200" dirty="0"/>
              <a:t>모든 확인응답이 손실되면</a:t>
            </a:r>
            <a:r>
              <a:rPr lang="en-US" altLang="ko-KR" sz="1200" dirty="0"/>
              <a:t>, </a:t>
            </a:r>
            <a:r>
              <a:rPr lang="ko-KR" altLang="en-US" sz="1200" dirty="0"/>
              <a:t>송신측은 패킷 </a:t>
            </a:r>
            <a:r>
              <a:rPr lang="en-US" altLang="ko-KR" sz="1200" dirty="0"/>
              <a:t>0</a:t>
            </a:r>
            <a:r>
              <a:rPr lang="ko-KR" altLang="en-US" sz="1200" dirty="0"/>
              <a:t>의 복사본을 전송</a:t>
            </a:r>
            <a:r>
              <a:rPr lang="en-US" altLang="ko-KR" sz="1200" dirty="0"/>
              <a:t>, </a:t>
            </a:r>
            <a:r>
              <a:rPr lang="ko-KR" altLang="en-US" sz="1200" dirty="0"/>
              <a:t>수신측은 다음 사이클의 패킷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착각</a:t>
            </a:r>
            <a:endParaRPr lang="en-US" altLang="ko-KR" sz="400" dirty="0"/>
          </a:p>
        </p:txBody>
      </p:sp>
      <p:pic>
        <p:nvPicPr>
          <p:cNvPr id="798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3962400"/>
            <a:ext cx="5994400" cy="234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675563" cy="3381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Selective-Repeat 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에서 송신 윈도우와 수신 윈도우의 크기는 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2</a:t>
            </a:r>
            <a:r>
              <a:rPr lang="en-US" altLang="ko-KR" sz="1600" baseline="30000" dirty="0">
                <a:solidFill>
                  <a:srgbClr val="000000"/>
                </a:solidFill>
                <a:cs typeface="Arial" pitchFamily="34" charset="0"/>
              </a:rPr>
              <a:t>m</a:t>
            </a:r>
            <a:r>
              <a:rPr lang="ko-KR" altLang="en-US" sz="1600" dirty="0">
                <a:solidFill>
                  <a:srgbClr val="000000"/>
                </a:solidFill>
                <a:cs typeface="Arial" pitchFamily="34" charset="0"/>
              </a:rPr>
              <a:t>의 반이다</a:t>
            </a:r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9879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23.36:  Selective-Repeat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에서의 윈도우 크기</a:t>
            </a:r>
          </a:p>
        </p:txBody>
      </p:sp>
    </p:spTree>
    <p:extLst>
      <p:ext uri="{BB962C8B-B14F-4D97-AF65-F5344CB8AC3E}">
        <p14:creationId xmlns:p14="http://schemas.microsoft.com/office/powerpoint/2010/main" val="3697886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0"/>
          <p:cNvSpPr>
            <a:spLocks noChangeArrowheads="1"/>
          </p:cNvSpPr>
          <p:nvPr/>
        </p:nvSpPr>
        <p:spPr bwMode="auto">
          <a:xfrm>
            <a:off x="381000" y="1146175"/>
            <a:ext cx="8382000" cy="224676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이전에 설명한 </a:t>
            </a:r>
            <a:r>
              <a:rPr lang="en-US" altLang="ko-KR" sz="20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4</a:t>
            </a:r>
            <a:r>
              <a:rPr lang="ko-KR" altLang="en-US" sz="20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개의 프로토콜은 모두 </a:t>
            </a:r>
            <a:r>
              <a:rPr lang="ko-KR" altLang="en-US" sz="2000" b="1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단방향이다</a:t>
            </a:r>
            <a:r>
              <a:rPr lang="en-US" altLang="ko-KR" sz="20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즉</a:t>
            </a:r>
            <a:r>
              <a:rPr lang="en-US" altLang="ko-KR" sz="20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데이터 </a:t>
            </a:r>
            <a:r>
              <a:rPr lang="ko-KR" altLang="en-US" sz="2000" b="1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패킷은</a:t>
            </a:r>
            <a:r>
              <a:rPr lang="ko-KR" altLang="en-US" sz="20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한 방향으로 전송되며 확인응답은 반대 방향으로 전송된다</a:t>
            </a:r>
            <a:r>
              <a:rPr lang="en-US" altLang="ko-KR" sz="20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실제 환경에서 일반적으로 데이터 </a:t>
            </a:r>
            <a:r>
              <a:rPr lang="ko-KR" altLang="en-US" sz="2000" b="1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패킷은</a:t>
            </a:r>
            <a:r>
              <a:rPr lang="ko-KR" altLang="en-US" sz="20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클라이언트로부터 서버로 그리고 서버로부터 클라이언트로의 양쪽 방향 모두로 전송된다</a:t>
            </a:r>
            <a:r>
              <a:rPr lang="en-US" altLang="ko-KR" sz="20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이것은 확인응답 역시 양방향으로 전송될 필요가 있다는 것을 의미한다</a:t>
            </a:r>
            <a:r>
              <a:rPr lang="en-US" altLang="ko-KR" sz="20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피기배킹</a:t>
            </a:r>
            <a:r>
              <a:rPr lang="en-US" altLang="ko-KR" sz="20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(piggybacking) </a:t>
            </a:r>
            <a:r>
              <a:rPr lang="ko-KR" altLang="en-US" sz="20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기술은</a:t>
            </a:r>
            <a:r>
              <a:rPr lang="en-US" altLang="ko-KR" sz="20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양방향통신의 효율을 향상시키기 위해 사용</a:t>
            </a:r>
            <a:r>
              <a:rPr lang="ko-KR" altLang="en-US" sz="20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된다</a:t>
            </a:r>
            <a:r>
              <a:rPr lang="en-US" altLang="ko-KR" sz="20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sp>
        <p:nvSpPr>
          <p:cNvPr id="808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23.2.5  </a:t>
            </a:r>
            <a:r>
              <a:rPr lang="ko-KR" altLang="en-US" dirty="0"/>
              <a:t>양방향 프로토콜</a:t>
            </a:r>
            <a:r>
              <a:rPr lang="en-US" altLang="ko-KR" dirty="0"/>
              <a:t>: </a:t>
            </a:r>
            <a:r>
              <a:rPr lang="ko-KR" altLang="en-US" dirty="0" err="1"/>
              <a:t>피기배킹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876DF-AE90-4147-BD39-BE49307DAB96}" type="slidenum">
              <a:rPr lang="ko-KR" altLang="en-US" smtClean="0"/>
              <a:pPr>
                <a:defRPr/>
              </a:pPr>
              <a:t>61</a:t>
            </a:fld>
            <a:endParaRPr lang="en-US" altLang="ko-KR" dirty="0"/>
          </a:p>
        </p:txBody>
      </p:sp>
      <p:sp>
        <p:nvSpPr>
          <p:cNvPr id="80901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23.37:  Go-Back-N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에서 </a:t>
            </a:r>
            <a:r>
              <a:rPr kumimoji="1" lang="ko-KR" altLang="en-US" sz="1600" i="0" dirty="0" err="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피기배킹의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설계</a:t>
            </a:r>
          </a:p>
        </p:txBody>
      </p:sp>
      <p:pic>
        <p:nvPicPr>
          <p:cNvPr id="809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92944"/>
            <a:ext cx="5544615" cy="2836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3D9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617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/>
          <a:lstStyle/>
          <a:p>
            <a:r>
              <a:rPr lang="ko-KR" altLang="en-US" sz="2000"/>
              <a:t>데이터의 최종 목적지 선택에 있어 </a:t>
            </a:r>
            <a:r>
              <a:rPr lang="en-US" altLang="ko-KR" sz="2000"/>
              <a:t>IP </a:t>
            </a:r>
            <a:r>
              <a:rPr lang="ko-KR" altLang="en-US" sz="2000"/>
              <a:t>주소와 포트 번호는 역할이 다름</a:t>
            </a:r>
            <a:endParaRPr lang="en-US" altLang="ko-KR" sz="2000"/>
          </a:p>
          <a:p>
            <a:r>
              <a:rPr lang="en-US" altLang="ko-KR" sz="2000"/>
              <a:t>IP</a:t>
            </a:r>
            <a:r>
              <a:rPr lang="ko-KR" altLang="en-US" sz="2000"/>
              <a:t>는 전 세계 호스트 중 특정 호스트를 찾기 위해 사용</a:t>
            </a:r>
            <a:endParaRPr lang="en-US" altLang="ko-KR" sz="2000"/>
          </a:p>
          <a:p>
            <a:r>
              <a:rPr lang="ko-KR" altLang="en-US" sz="2000"/>
              <a:t>포트 번호는 특정 호스트 내에 있는 하나의 프로세스를 찾기 위해 사용</a:t>
            </a:r>
            <a:endParaRPr lang="en-US" altLang="ko-KR" sz="2000"/>
          </a:p>
          <a:p>
            <a:endParaRPr lang="ko-KR" altLang="en-US" sz="1600"/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ko-KR" altLang="en-US" dirty="0"/>
              <a:t>주소체계</a:t>
            </a:r>
            <a:r>
              <a:rPr lang="en-US" altLang="ko-KR" dirty="0"/>
              <a:t>: </a:t>
            </a:r>
            <a:r>
              <a:rPr lang="ko-KR" altLang="en-US" dirty="0"/>
              <a:t>포트번호</a:t>
            </a:r>
            <a:r>
              <a:rPr lang="en-US" altLang="ko-KR" dirty="0"/>
              <a:t>(Port Numbers)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4B58B5-0716-4F60-A4BF-11D3252B7DD8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  <p:sp>
        <p:nvSpPr>
          <p:cNvPr id="25605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23.4:  IP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주소</a:t>
            </a: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대</a:t>
            </a: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포트</a:t>
            </a: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번호</a:t>
            </a:r>
          </a:p>
        </p:txBody>
      </p:sp>
      <p:pic>
        <p:nvPicPr>
          <p:cNvPr id="256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75" y="2386013"/>
            <a:ext cx="4900613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7169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en-US" altLang="ko-KR" sz="2000" dirty="0">
                <a:latin typeface="+mn-ea"/>
              </a:rPr>
              <a:t>ICANN </a:t>
            </a:r>
            <a:r>
              <a:rPr lang="en-US" altLang="ko-KR" sz="2000" spc="-100" dirty="0">
                <a:latin typeface="+mn-ea"/>
              </a:rPr>
              <a:t>(Internet Corporation for Assigned Names and Numbers)</a:t>
            </a:r>
          </a:p>
          <a:p>
            <a:pPr lvl="1">
              <a:defRPr/>
            </a:pPr>
            <a:r>
              <a:rPr lang="ko-KR" altLang="en-US" sz="1600" dirty="0">
                <a:latin typeface="+mn-ea"/>
              </a:rPr>
              <a:t>국제인터넷주소관리기구이며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인터넷 도메인 관리와 정책을 결정하는 최고기구</a:t>
            </a:r>
            <a:endParaRPr lang="en-US" altLang="ko-KR" sz="1600" dirty="0">
              <a:latin typeface="+mn-ea"/>
            </a:endParaRPr>
          </a:p>
          <a:p>
            <a:pPr>
              <a:defRPr/>
            </a:pPr>
            <a:r>
              <a:rPr lang="ko-KR" altLang="en-US" sz="2000" dirty="0">
                <a:latin typeface="+mn-ea"/>
              </a:rPr>
              <a:t>잘 알려진 포트</a:t>
            </a:r>
            <a:r>
              <a:rPr lang="en-US" altLang="ko-KR" sz="2000" dirty="0">
                <a:latin typeface="+mn-ea"/>
              </a:rPr>
              <a:t>(Well-known ports)</a:t>
            </a:r>
          </a:p>
          <a:p>
            <a:pPr lvl="1">
              <a:defRPr/>
            </a:pPr>
            <a:r>
              <a:rPr lang="en-US" altLang="ko-KR" sz="1600" dirty="0">
                <a:latin typeface="+mn-ea"/>
              </a:rPr>
              <a:t>ICANN</a:t>
            </a:r>
            <a:r>
              <a:rPr lang="ko-KR" altLang="en-US" sz="1600" dirty="0">
                <a:latin typeface="+mn-ea"/>
              </a:rPr>
              <a:t>에 의해 배정되고 제어됨</a:t>
            </a:r>
            <a:endParaRPr lang="en-US" altLang="ko-KR" sz="1600" dirty="0">
              <a:latin typeface="+mn-ea"/>
            </a:endParaRPr>
          </a:p>
          <a:p>
            <a:pPr>
              <a:defRPr/>
            </a:pPr>
            <a:r>
              <a:rPr lang="ko-KR" altLang="en-US" sz="2000" dirty="0">
                <a:latin typeface="+mn-ea"/>
              </a:rPr>
              <a:t>등록된 포트</a:t>
            </a:r>
            <a:r>
              <a:rPr lang="en-US" altLang="ko-KR" sz="2000" dirty="0">
                <a:latin typeface="+mn-ea"/>
              </a:rPr>
              <a:t>(Registered ports)</a:t>
            </a:r>
          </a:p>
          <a:p>
            <a:pPr lvl="1">
              <a:defRPr/>
            </a:pPr>
            <a:r>
              <a:rPr lang="en-US" altLang="ko-KR" sz="1600" dirty="0">
                <a:latin typeface="+mn-ea"/>
              </a:rPr>
              <a:t>ICANN</a:t>
            </a:r>
            <a:r>
              <a:rPr lang="ko-KR" altLang="en-US" sz="1600" dirty="0">
                <a:latin typeface="+mn-ea"/>
              </a:rPr>
              <a:t>에 배정되거나 제어되지 않으나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중복을 피하기 위해 등록될 수 있음</a:t>
            </a:r>
            <a:endParaRPr lang="en-US" altLang="ko-KR" sz="1600" dirty="0">
              <a:latin typeface="+mn-ea"/>
            </a:endParaRPr>
          </a:p>
          <a:p>
            <a:pPr>
              <a:defRPr/>
            </a:pPr>
            <a:r>
              <a:rPr lang="ko-KR" altLang="en-US" sz="2000" dirty="0">
                <a:latin typeface="+mn-ea"/>
              </a:rPr>
              <a:t>동적 포트</a:t>
            </a:r>
            <a:r>
              <a:rPr lang="en-US" altLang="ko-KR" sz="2000" dirty="0">
                <a:latin typeface="+mn-ea"/>
              </a:rPr>
              <a:t>(Dynamic ports)</a:t>
            </a:r>
          </a:p>
          <a:p>
            <a:pPr lvl="1">
              <a:defRPr/>
            </a:pPr>
            <a:r>
              <a:rPr lang="ko-KR" altLang="en-US" sz="1600" dirty="0">
                <a:latin typeface="+mn-ea"/>
              </a:rPr>
              <a:t>제어되거나 배정되지 않음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altLang="ko-KR" dirty="0"/>
              <a:t>ICANN </a:t>
            </a:r>
            <a:r>
              <a:rPr lang="ko-KR" altLang="en-US" dirty="0"/>
              <a:t>범위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94BD9B-0C1C-4600-AE23-82A975C134BA}" type="slidenum">
              <a:rPr lang="ko-KR" altLang="en-US" smtClean="0"/>
              <a:pPr>
                <a:defRPr/>
              </a:pPr>
              <a:t>8</a:t>
            </a:fld>
            <a:endParaRPr lang="en-US" altLang="ko-KR"/>
          </a:p>
        </p:txBody>
      </p:sp>
      <p:sp>
        <p:nvSpPr>
          <p:cNvPr id="26629" name="제목 2"/>
          <p:cNvSpPr txBox="1">
            <a:spLocks/>
          </p:cNvSpPr>
          <p:nvPr/>
        </p:nvSpPr>
        <p:spPr bwMode="auto">
          <a:xfrm>
            <a:off x="685800" y="6234113"/>
            <a:ext cx="7675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ea typeface="굴림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Figure 23.5:  ICANN </a:t>
            </a:r>
            <a:r>
              <a:rPr kumimoji="1" lang="ko-KR" altLang="en-US" sz="1600" i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범위</a:t>
            </a:r>
          </a:p>
        </p:txBody>
      </p:sp>
      <p:pic>
        <p:nvPicPr>
          <p:cNvPr id="2663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288" y="5519738"/>
            <a:ext cx="27971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638675"/>
            <a:ext cx="4687888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4267200"/>
            <a:ext cx="1217612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115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en-US" altLang="ko-KR" sz="2000" dirty="0">
                <a:latin typeface="+mn-ea"/>
              </a:rPr>
              <a:t>IANA </a:t>
            </a:r>
            <a:r>
              <a:rPr lang="ko-KR" altLang="en-US" sz="2000" dirty="0">
                <a:latin typeface="+mn-ea"/>
              </a:rPr>
              <a:t>등록된 유명 회사 포트번호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altLang="ko-KR" dirty="0"/>
              <a:t>ICANN </a:t>
            </a:r>
            <a:r>
              <a:rPr lang="ko-KR" altLang="en-US" dirty="0"/>
              <a:t>범위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EB4D80-C510-4377-BB3F-E6D8187645E5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  <p:sp>
        <p:nvSpPr>
          <p:cNvPr id="22" name="제목 2"/>
          <p:cNvSpPr txBox="1">
            <a:spLocks/>
          </p:cNvSpPr>
          <p:nvPr/>
        </p:nvSpPr>
        <p:spPr bwMode="auto">
          <a:xfrm>
            <a:off x="-20637" y="6193928"/>
            <a:ext cx="9088438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kumimoji="1" sz="36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  <a:cs typeface="+mj-cs"/>
              </a:defRPr>
            </a:lvl1pPr>
            <a:lvl2pPr marL="571500" indent="-5715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"/>
              <a:defRPr kumimoji="1" sz="3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2pPr>
            <a:lvl3pPr marL="571500" indent="-5715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"/>
              <a:defRPr kumimoji="1" sz="3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3pPr>
            <a:lvl4pPr marL="571500" indent="-5715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"/>
              <a:defRPr kumimoji="1" sz="3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4pPr>
            <a:lvl5pPr marL="571500" indent="-5715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"/>
              <a:defRPr kumimoji="1" sz="3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defRPr>
            </a:lvl9pPr>
          </a:lstStyle>
          <a:p>
            <a:pPr algn="just">
              <a:buClr>
                <a:srgbClr val="000000"/>
              </a:buClr>
              <a:defRPr/>
            </a:pPr>
            <a:r>
              <a:rPr lang="en-US" altLang="ko-KR" sz="1400" b="1" dirty="0">
                <a:ln w="11430"/>
                <a:gradFill>
                  <a:gsLst>
                    <a:gs pos="0">
                      <a:srgbClr val="009900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009900">
                        <a:tint val="100000"/>
                        <a:shade val="50000"/>
                        <a:satMod val="240000"/>
                      </a:srgbClr>
                    </a:gs>
                  </a:gsLst>
                  <a:lin ang="5400000" scaled="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hlinkClick r:id="rId3"/>
              </a:rPr>
              <a:t>http://www.iana.org/assignments/service-names-port-numbers/service-names-port-numbers.txt</a:t>
            </a:r>
            <a:endParaRPr lang="ko-KR" altLang="en-US" sz="1400" b="1" dirty="0">
              <a:ln w="11430"/>
              <a:gradFill>
                <a:gsLst>
                  <a:gs pos="0">
                    <a:srgbClr val="009900">
                      <a:tint val="90000"/>
                      <a:shade val="60000"/>
                      <a:satMod val="240000"/>
                    </a:srgbClr>
                  </a:gs>
                  <a:gs pos="100000">
                    <a:srgbClr val="009900">
                      <a:tint val="100000"/>
                      <a:shade val="50000"/>
                      <a:satMod val="240000"/>
                    </a:srgbClr>
                  </a:gs>
                </a:gsLst>
                <a:lin ang="5400000" scaled="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pSp>
        <p:nvGrpSpPr>
          <p:cNvPr id="27654" name="그룹 6"/>
          <p:cNvGrpSpPr>
            <a:grpSpLocks/>
          </p:cNvGrpSpPr>
          <p:nvPr/>
        </p:nvGrpSpPr>
        <p:grpSpPr bwMode="auto">
          <a:xfrm>
            <a:off x="598488" y="1905000"/>
            <a:ext cx="7850187" cy="3886200"/>
            <a:chOff x="228600" y="1600200"/>
            <a:chExt cx="7848601" cy="3886200"/>
          </a:xfrm>
        </p:grpSpPr>
        <p:sp>
          <p:nvSpPr>
            <p:cNvPr id="6" name="직사각형 5"/>
            <p:cNvSpPr/>
            <p:nvPr/>
          </p:nvSpPr>
          <p:spPr bwMode="auto">
            <a:xfrm>
              <a:off x="228600" y="1600200"/>
              <a:ext cx="7848601" cy="3886200"/>
            </a:xfrm>
            <a:prstGeom prst="rect">
              <a:avLst/>
            </a:prstGeom>
            <a:ln>
              <a:headEnd type="none" w="sm" len="sm"/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latinLnBrk="0" hangingPunct="0">
                <a:spcBef>
                  <a:spcPct val="20000"/>
                </a:spcBef>
                <a:spcAft>
                  <a:spcPct val="0"/>
                </a:spcAft>
                <a:buFontTx/>
                <a:buChar char="•"/>
                <a:defRPr/>
              </a:pPr>
              <a:endParaRPr kumimoji="1" lang="ko-KR" altLang="en-US" sz="3000">
                <a:solidFill>
                  <a:srgbClr val="000000"/>
                </a:solidFill>
                <a:latin typeface="Tahoma" pitchFamily="34" charset="0"/>
                <a:ea typeface="굴림" pitchFamily="50" charset="-127"/>
              </a:endParaRPr>
            </a:p>
          </p:txBody>
        </p:sp>
        <p:grpSp>
          <p:nvGrpSpPr>
            <p:cNvPr id="27656" name="그룹 2"/>
            <p:cNvGrpSpPr>
              <a:grpSpLocks/>
            </p:cNvGrpSpPr>
            <p:nvPr/>
          </p:nvGrpSpPr>
          <p:grpSpPr bwMode="auto">
            <a:xfrm>
              <a:off x="381000" y="1719260"/>
              <a:ext cx="7696201" cy="1457327"/>
              <a:chOff x="381000" y="1719260"/>
              <a:chExt cx="7696201" cy="1457327"/>
            </a:xfrm>
          </p:grpSpPr>
          <p:pic>
            <p:nvPicPr>
              <p:cNvPr id="344068" name="Picture 4"/>
              <p:cNvPicPr>
                <a:picLocks noChangeAspect="1" noChangeArrowheads="1"/>
              </p:cNvPicPr>
              <p:nvPr/>
            </p:nvPicPr>
            <p:blipFill rotWithShape="1">
              <a:blip r:embed="rId4"/>
              <a:srcRect r="52400"/>
              <a:stretch/>
            </p:blipFill>
            <p:spPr bwMode="auto">
              <a:xfrm>
                <a:off x="380969" y="1719263"/>
                <a:ext cx="5572586" cy="1457325"/>
              </a:xfrm>
              <a:prstGeom prst="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pic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4"/>
              <a:srcRect l="62734" r="22213"/>
              <a:stretch/>
            </p:blipFill>
            <p:spPr bwMode="auto">
              <a:xfrm>
                <a:off x="6172586" y="1719263"/>
                <a:ext cx="1761769" cy="1457325"/>
              </a:xfrm>
              <a:prstGeom prst="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pic>
          <p:pic>
            <p:nvPicPr>
              <p:cNvPr id="15" name="Picture 4"/>
              <p:cNvPicPr>
                <a:picLocks noChangeAspect="1" noChangeArrowheads="1"/>
              </p:cNvPicPr>
              <p:nvPr/>
            </p:nvPicPr>
            <p:blipFill rotWithShape="1">
              <a:blip r:embed="rId4"/>
              <a:srcRect l="94142"/>
              <a:stretch/>
            </p:blipFill>
            <p:spPr bwMode="auto">
              <a:xfrm>
                <a:off x="7391540" y="1719263"/>
                <a:ext cx="685661" cy="1457325"/>
              </a:xfrm>
              <a:prstGeom prst="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pic>
        </p:grpSp>
        <p:grpSp>
          <p:nvGrpSpPr>
            <p:cNvPr id="27657" name="그룹 3"/>
            <p:cNvGrpSpPr>
              <a:grpSpLocks/>
            </p:cNvGrpSpPr>
            <p:nvPr/>
          </p:nvGrpSpPr>
          <p:grpSpPr bwMode="auto">
            <a:xfrm>
              <a:off x="381000" y="3276600"/>
              <a:ext cx="6991350" cy="1143000"/>
              <a:chOff x="381000" y="3276600"/>
              <a:chExt cx="6991350" cy="1143000"/>
            </a:xfrm>
          </p:grpSpPr>
          <p:pic>
            <p:nvPicPr>
              <p:cNvPr id="344067" name="Picture 3"/>
              <p:cNvPicPr>
                <a:picLocks noChangeAspect="1" noChangeArrowheads="1"/>
              </p:cNvPicPr>
              <p:nvPr/>
            </p:nvPicPr>
            <p:blipFill rotWithShape="1">
              <a:blip r:embed="rId5"/>
              <a:srcRect r="34855"/>
              <a:stretch/>
            </p:blipFill>
            <p:spPr bwMode="auto">
              <a:xfrm>
                <a:off x="380969" y="3276600"/>
                <a:ext cx="5572586" cy="1143000"/>
              </a:xfrm>
              <a:prstGeom prst="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pic>
          <p:pic>
            <p:nvPicPr>
              <p:cNvPr id="17" name="Picture 3"/>
              <p:cNvPicPr>
                <a:picLocks noChangeAspect="1" noChangeArrowheads="1"/>
              </p:cNvPicPr>
              <p:nvPr/>
            </p:nvPicPr>
            <p:blipFill rotWithShape="1">
              <a:blip r:embed="rId5"/>
              <a:srcRect l="85969"/>
              <a:stretch/>
            </p:blipFill>
            <p:spPr bwMode="auto">
              <a:xfrm>
                <a:off x="6172585" y="3276600"/>
                <a:ext cx="1199907" cy="1143000"/>
              </a:xfrm>
              <a:prstGeom prst="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pic>
        </p:grpSp>
        <p:pic>
          <p:nvPicPr>
            <p:cNvPr id="344069" name="Picture 5"/>
            <p:cNvPicPr>
              <a:picLocks noChangeAspect="1" noChangeArrowheads="1"/>
            </p:cNvPicPr>
            <p:nvPr/>
          </p:nvPicPr>
          <p:blipFill rotWithShape="1">
            <a:blip r:embed="rId6"/>
            <a:srcRect t="84768" r="54619"/>
            <a:stretch/>
          </p:blipFill>
          <p:spPr bwMode="auto">
            <a:xfrm>
              <a:off x="380969" y="4495800"/>
              <a:ext cx="5334509" cy="876300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pic>
          <p:nvPicPr>
            <p:cNvPr id="23" name="Picture 5"/>
            <p:cNvPicPr>
              <a:picLocks noChangeAspect="1" noChangeArrowheads="1"/>
            </p:cNvPicPr>
            <p:nvPr/>
          </p:nvPicPr>
          <p:blipFill rotWithShape="1">
            <a:blip r:embed="rId6"/>
            <a:srcRect l="62561" t="84768" r="31685"/>
            <a:stretch/>
          </p:blipFill>
          <p:spPr bwMode="auto">
            <a:xfrm>
              <a:off x="6172586" y="4495800"/>
              <a:ext cx="676138" cy="876300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pic>
          <p:nvPicPr>
            <p:cNvPr id="24" name="Picture 5"/>
            <p:cNvPicPr>
              <a:picLocks noChangeAspect="1" noChangeArrowheads="1"/>
            </p:cNvPicPr>
            <p:nvPr/>
          </p:nvPicPr>
          <p:blipFill rotWithShape="1">
            <a:blip r:embed="rId6"/>
            <a:srcRect l="95219" t="84768"/>
            <a:stretch/>
          </p:blipFill>
          <p:spPr bwMode="auto">
            <a:xfrm>
              <a:off x="7453440" y="4495800"/>
              <a:ext cx="561861" cy="876300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69202264"/>
      </p:ext>
    </p:extLst>
  </p:cSld>
  <p:clrMapOvr>
    <a:masterClrMapping/>
  </p:clrMapOvr>
</p:sld>
</file>

<file path=ppt/theme/theme1.xml><?xml version="1.0" encoding="utf-8"?>
<a:theme xmlns:a="http://schemas.openxmlformats.org/drawingml/2006/main" name="22_network">
  <a:themeElements>
    <a:clrScheme name="">
      <a:dk1>
        <a:srgbClr val="000000"/>
      </a:dk1>
      <a:lt1>
        <a:srgbClr val="FFFFFF"/>
      </a:lt1>
      <a:dk2>
        <a:srgbClr val="000000"/>
      </a:dk2>
      <a:lt2>
        <a:srgbClr val="868686"/>
      </a:lt2>
      <a:accent1>
        <a:srgbClr val="3366FF"/>
      </a:accent1>
      <a:accent2>
        <a:srgbClr val="009900"/>
      </a:accent2>
      <a:accent3>
        <a:srgbClr val="FFFFFF"/>
      </a:accent3>
      <a:accent4>
        <a:srgbClr val="000000"/>
      </a:accent4>
      <a:accent5>
        <a:srgbClr val="ADB8FF"/>
      </a:accent5>
      <a:accent6>
        <a:srgbClr val="008A00"/>
      </a:accent6>
      <a:hlink>
        <a:srgbClr val="D0EEF4"/>
      </a:hlink>
      <a:folHlink>
        <a:srgbClr val="CCCCCC"/>
      </a:folHlink>
    </a:clrScheme>
    <a:fontScheme name="network">
      <a:majorFont>
        <a:latin typeface="휴먼엑스포"/>
        <a:ea typeface="휴먼엑스포"/>
        <a:cs typeface=""/>
      </a:majorFont>
      <a:minorFont>
        <a:latin typeface="휴먼엑스포"/>
        <a:ea typeface="휴먼엑스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miter lim="800000"/>
          <a:headEnd type="none" w="sm" len="sm"/>
          <a:tailEnd type="triangl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miter lim="800000"/>
          <a:headEnd type="none" w="sm" len="sm"/>
          <a:tailEnd type="triangl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굴림" pitchFamily="50" charset="-127"/>
          </a:defRPr>
        </a:defPPr>
      </a:lstStyle>
    </a:lnDef>
  </a:objectDefaults>
  <a:extraClrSchemeLst>
    <a:extraClrScheme>
      <a:clrScheme name="network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2179</TotalTime>
  <Words>5510</Words>
  <Application>Microsoft Office PowerPoint</Application>
  <PresentationFormat>화면 슬라이드 쇼(4:3)</PresentationFormat>
  <Paragraphs>532</Paragraphs>
  <Slides>61</Slides>
  <Notes>61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80" baseType="lpstr">
      <vt:lpstr>Adobe Gothic Std B</vt:lpstr>
      <vt:lpstr>Baby Kruffy</vt:lpstr>
      <vt:lpstr>HY견고딕</vt:lpstr>
      <vt:lpstr>HY헤드라인M</vt:lpstr>
      <vt:lpstr>굴림</vt:lpstr>
      <vt:lpstr>맑은 고딕</vt:lpstr>
      <vt:lpstr>함초롬돋움</vt:lpstr>
      <vt:lpstr>휴먼모음T</vt:lpstr>
      <vt:lpstr>휴먼엑스포</vt:lpstr>
      <vt:lpstr>Arial</vt:lpstr>
      <vt:lpstr>Berlin Sans FB</vt:lpstr>
      <vt:lpstr>Calibri</vt:lpstr>
      <vt:lpstr>Symbol</vt:lpstr>
      <vt:lpstr>Tahoma</vt:lpstr>
      <vt:lpstr>Times</vt:lpstr>
      <vt:lpstr>Times New Roman</vt:lpstr>
      <vt:lpstr>Webdings</vt:lpstr>
      <vt:lpstr>Wingdings</vt:lpstr>
      <vt:lpstr>22_network</vt:lpstr>
      <vt:lpstr>PowerPoint 프레젠테이션</vt:lpstr>
      <vt:lpstr>PowerPoint 프레젠테이션</vt:lpstr>
      <vt:lpstr>Figure 23.1:  전송 계층에서의 논리적 연결</vt:lpstr>
      <vt:lpstr>23.1.1  전송 계층 서비스</vt:lpstr>
      <vt:lpstr>Process-to-Process 통신</vt:lpstr>
      <vt:lpstr>주소체계: 포트번호(Port Numbers)</vt:lpstr>
      <vt:lpstr>주소체계: 포트번호(Port Numbers)</vt:lpstr>
      <vt:lpstr>ICANN 범위</vt:lpstr>
      <vt:lpstr>ICANN 범위</vt:lpstr>
      <vt:lpstr>PowerPoint 프레젠테이션</vt:lpstr>
      <vt:lpstr>소켓 주소</vt:lpstr>
      <vt:lpstr>캡슐화와 역캡슐화</vt:lpstr>
      <vt:lpstr>다중화와 역다중화</vt:lpstr>
      <vt:lpstr>흐름 제어</vt:lpstr>
      <vt:lpstr>흐름 제어</vt:lpstr>
      <vt:lpstr>흐름 제어</vt:lpstr>
      <vt:lpstr>PowerPoint 프레젠테이션</vt:lpstr>
      <vt:lpstr>오류 제어</vt:lpstr>
      <vt:lpstr>오류 제어</vt:lpstr>
      <vt:lpstr>오류 제어</vt:lpstr>
      <vt:lpstr>흐름과 오류 제어의 결합</vt:lpstr>
      <vt:lpstr>흐름과 오류 제어의 결합</vt:lpstr>
      <vt:lpstr>흐름과 오류 제어의 결합</vt:lpstr>
      <vt:lpstr>혼잡 제어</vt:lpstr>
      <vt:lpstr>23.1.2  비연결형과 연결 지향 서비스</vt:lpstr>
      <vt:lpstr>23.1.2  비연결형과 연결 지향 서비스</vt:lpstr>
      <vt:lpstr>23.1.2 비연결형과 연결 지향 서비스</vt:lpstr>
      <vt:lpstr>PowerPoint 프레젠테이션</vt:lpstr>
      <vt:lpstr>23.2.1  단순 프로토콜(Simple Protocol)</vt:lpstr>
      <vt:lpstr>3.2.1  단순 프로토콜</vt:lpstr>
      <vt:lpstr>PowerPoint 프레젠테이션</vt:lpstr>
      <vt:lpstr>23.2.2  Stop-and-Wait Protocol</vt:lpstr>
      <vt:lpstr>23.2.2  Stop-and-Wait Protocol</vt:lpstr>
      <vt:lpstr>23.2.2  Stop-and-Wait Protocol</vt:lpstr>
      <vt:lpstr>23.2.2  Stop-and-Wait Protocol</vt:lpstr>
      <vt:lpstr>PowerPoint 프레젠테이션</vt:lpstr>
      <vt:lpstr>23.2.2  Stop-and-Wait Protocol</vt:lpstr>
      <vt:lpstr>PowerPoint 프레젠테이션</vt:lpstr>
      <vt:lpstr>PowerPoint 프레젠테이션</vt:lpstr>
      <vt:lpstr>23.2.3  Go-Back-N  Protocol</vt:lpstr>
      <vt:lpstr>23.2.3  Go-Back-N  Protocol</vt:lpstr>
      <vt:lpstr>23.2.3  Go-Back-N  Protocol</vt:lpstr>
      <vt:lpstr>23.2.3  Go-Back-N  Protocol</vt:lpstr>
      <vt:lpstr>23.2.3  Go-Back-N  Protocol</vt:lpstr>
      <vt:lpstr>23.2.3  Go-Back-N  Protocol</vt:lpstr>
      <vt:lpstr>23.2.3  Go-Back-N  Protocol</vt:lpstr>
      <vt:lpstr>23.2.3  Go-Back-N  Protocol</vt:lpstr>
      <vt:lpstr>PowerPoint 프레젠테이션</vt:lpstr>
      <vt:lpstr>PowerPoint 프레젠테이션</vt:lpstr>
      <vt:lpstr>PowerPoint 프레젠테이션</vt:lpstr>
      <vt:lpstr>23.2.4  Selective-Repeat Protocol</vt:lpstr>
      <vt:lpstr>23.2.4  Selective-Repeat Protocol</vt:lpstr>
      <vt:lpstr>23.2.4  Selective-Repeat Protocol</vt:lpstr>
      <vt:lpstr>23.2.4  Selective-Repeat Protocol</vt:lpstr>
      <vt:lpstr>PowerPoint 프레젠테이션</vt:lpstr>
      <vt:lpstr>23.2.4  Selective-Repeat Protocol</vt:lpstr>
      <vt:lpstr>PowerPoint 프레젠테이션</vt:lpstr>
      <vt:lpstr>PowerPoint 프레젠테이션</vt:lpstr>
      <vt:lpstr>PowerPoint 프레젠테이션</vt:lpstr>
      <vt:lpstr>23.2.4  Selective-Repeat Protocol</vt:lpstr>
      <vt:lpstr>23.2.5  양방향 프로토콜: 피기배킹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Netwk_Lim</dc:creator>
  <cp:lastModifiedBy>user</cp:lastModifiedBy>
  <cp:revision>31</cp:revision>
  <cp:lastPrinted>2012-06-14T22:33:10Z</cp:lastPrinted>
  <dcterms:created xsi:type="dcterms:W3CDTF">2012-06-14T22:28:54Z</dcterms:created>
  <dcterms:modified xsi:type="dcterms:W3CDTF">2018-04-26T13:30:39Z</dcterms:modified>
</cp:coreProperties>
</file>